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13" r:id="rId1"/>
  </p:sldMasterIdLst>
  <p:notesMasterIdLst>
    <p:notesMasterId r:id="rId20"/>
  </p:notesMasterIdLst>
  <p:handoutMasterIdLst>
    <p:handoutMasterId r:id="rId21"/>
  </p:handoutMasterIdLst>
  <p:sldIdLst>
    <p:sldId id="286" r:id="rId2"/>
    <p:sldId id="288" r:id="rId3"/>
    <p:sldId id="267" r:id="rId4"/>
    <p:sldId id="257" r:id="rId5"/>
    <p:sldId id="289" r:id="rId6"/>
    <p:sldId id="281" r:id="rId7"/>
    <p:sldId id="260" r:id="rId8"/>
    <p:sldId id="291" r:id="rId9"/>
    <p:sldId id="265" r:id="rId10"/>
    <p:sldId id="293" r:id="rId11"/>
    <p:sldId id="298" r:id="rId12"/>
    <p:sldId id="297" r:id="rId13"/>
    <p:sldId id="294" r:id="rId14"/>
    <p:sldId id="296" r:id="rId15"/>
    <p:sldId id="276" r:id="rId16"/>
    <p:sldId id="295" r:id="rId17"/>
    <p:sldId id="266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77"/>
    <p:restoredTop sz="94659"/>
  </p:normalViewPr>
  <p:slideViewPr>
    <p:cSldViewPr snapToGrid="0" snapToObjects="1">
      <p:cViewPr varScale="1">
        <p:scale>
          <a:sx n="87" d="100"/>
          <a:sy n="87" d="100"/>
        </p:scale>
        <p:origin x="1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4E766-482D-43F3-922F-3E8A57F6270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C0A3C5D-23E3-4BD1-9226-638EF129608B}">
      <dgm:prSet/>
      <dgm:spPr/>
      <dgm:t>
        <a:bodyPr/>
        <a:lstStyle/>
        <a:p>
          <a:r>
            <a:rPr lang="en-US" dirty="0"/>
            <a:t>Data Overview</a:t>
          </a:r>
        </a:p>
      </dgm:t>
    </dgm:pt>
    <dgm:pt modelId="{2E3609E6-EF23-440D-8DB6-23ACF6C02D9F}" type="parTrans" cxnId="{689C29C5-F05F-475D-AF9D-C72D9CD7B71F}">
      <dgm:prSet/>
      <dgm:spPr/>
      <dgm:t>
        <a:bodyPr/>
        <a:lstStyle/>
        <a:p>
          <a:endParaRPr lang="en-US"/>
        </a:p>
      </dgm:t>
    </dgm:pt>
    <dgm:pt modelId="{64BB969D-8BEF-4486-8F28-08472B4B2775}" type="sibTrans" cxnId="{689C29C5-F05F-475D-AF9D-C72D9CD7B71F}">
      <dgm:prSet/>
      <dgm:spPr/>
      <dgm:t>
        <a:bodyPr/>
        <a:lstStyle/>
        <a:p>
          <a:endParaRPr lang="en-US"/>
        </a:p>
      </dgm:t>
    </dgm:pt>
    <dgm:pt modelId="{C894D52B-F56D-48E9-B5CA-61A5F8DB22A9}">
      <dgm:prSet/>
      <dgm:spPr/>
      <dgm:t>
        <a:bodyPr/>
        <a:lstStyle/>
        <a:p>
          <a:r>
            <a:rPr lang="en-US" dirty="0"/>
            <a:t>Text Mining</a:t>
          </a:r>
        </a:p>
        <a:p>
          <a:r>
            <a:rPr lang="en-US" dirty="0"/>
            <a:t>Process</a:t>
          </a:r>
        </a:p>
      </dgm:t>
    </dgm:pt>
    <dgm:pt modelId="{B3C93055-AF14-49D2-B957-99414882EE4B}" type="parTrans" cxnId="{A6BDF8F1-779E-4F59-9426-3841BDF0CC56}">
      <dgm:prSet/>
      <dgm:spPr/>
      <dgm:t>
        <a:bodyPr/>
        <a:lstStyle/>
        <a:p>
          <a:endParaRPr lang="en-US"/>
        </a:p>
      </dgm:t>
    </dgm:pt>
    <dgm:pt modelId="{2AA70A39-8758-4484-8B56-4D1199390B72}" type="sibTrans" cxnId="{A6BDF8F1-779E-4F59-9426-3841BDF0CC56}">
      <dgm:prSet/>
      <dgm:spPr/>
      <dgm:t>
        <a:bodyPr/>
        <a:lstStyle/>
        <a:p>
          <a:endParaRPr lang="en-US"/>
        </a:p>
      </dgm:t>
    </dgm:pt>
    <dgm:pt modelId="{1424E5FE-160C-4E9C-BD0E-C426AC612B7D}">
      <dgm:prSet/>
      <dgm:spPr/>
      <dgm:t>
        <a:bodyPr/>
        <a:lstStyle/>
        <a:p>
          <a:r>
            <a:rPr lang="en-US" dirty="0"/>
            <a:t>Findings</a:t>
          </a:r>
        </a:p>
      </dgm:t>
    </dgm:pt>
    <dgm:pt modelId="{BA55ED13-9DBD-40DB-BA36-65B04A36325E}" type="parTrans" cxnId="{C515F930-D75A-417D-A8A0-076ED3D049B5}">
      <dgm:prSet/>
      <dgm:spPr/>
      <dgm:t>
        <a:bodyPr/>
        <a:lstStyle/>
        <a:p>
          <a:endParaRPr lang="en-US"/>
        </a:p>
      </dgm:t>
    </dgm:pt>
    <dgm:pt modelId="{4AE124EE-399D-4AFB-9C8C-C88D769B9BF8}" type="sibTrans" cxnId="{C515F930-D75A-417D-A8A0-076ED3D049B5}">
      <dgm:prSet/>
      <dgm:spPr/>
      <dgm:t>
        <a:bodyPr/>
        <a:lstStyle/>
        <a:p>
          <a:endParaRPr lang="en-US"/>
        </a:p>
      </dgm:t>
    </dgm:pt>
    <dgm:pt modelId="{AEE704EE-914C-4BE5-8730-1563A5817B57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F89F1250-43A3-443E-BF69-08C41A70DD3B}" type="parTrans" cxnId="{43B950CA-EEE8-4353-95DE-A5956DDE8385}">
      <dgm:prSet/>
      <dgm:spPr/>
      <dgm:t>
        <a:bodyPr/>
        <a:lstStyle/>
        <a:p>
          <a:endParaRPr lang="en-US"/>
        </a:p>
      </dgm:t>
    </dgm:pt>
    <dgm:pt modelId="{E3199717-25E8-4554-90EE-66E11AD990A6}" type="sibTrans" cxnId="{43B950CA-EEE8-4353-95DE-A5956DDE8385}">
      <dgm:prSet/>
      <dgm:spPr/>
      <dgm:t>
        <a:bodyPr/>
        <a:lstStyle/>
        <a:p>
          <a:endParaRPr lang="en-US"/>
        </a:p>
      </dgm:t>
    </dgm:pt>
    <dgm:pt modelId="{F457D435-EB21-432E-B907-93821BD6859C}" type="pres">
      <dgm:prSet presAssocID="{5C94E766-482D-43F3-922F-3E8A57F62702}" presName="root" presStyleCnt="0">
        <dgm:presLayoutVars>
          <dgm:dir/>
          <dgm:resizeHandles val="exact"/>
        </dgm:presLayoutVars>
      </dgm:prSet>
      <dgm:spPr/>
    </dgm:pt>
    <dgm:pt modelId="{736654B0-D366-4A37-A3AB-1FE89D2F8B15}" type="pres">
      <dgm:prSet presAssocID="{FC0A3C5D-23E3-4BD1-9226-638EF129608B}" presName="compNode" presStyleCnt="0"/>
      <dgm:spPr/>
    </dgm:pt>
    <dgm:pt modelId="{D92C1DA0-84DC-42BD-84AC-F3623C9D05A5}" type="pres">
      <dgm:prSet presAssocID="{FC0A3C5D-23E3-4BD1-9226-638EF129608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1F6EA81-E90B-42A3-8BBA-BDFAB0366B01}" type="pres">
      <dgm:prSet presAssocID="{FC0A3C5D-23E3-4BD1-9226-638EF129608B}" presName="spaceRect" presStyleCnt="0"/>
      <dgm:spPr/>
    </dgm:pt>
    <dgm:pt modelId="{182E4BA3-E16D-45D2-BE24-35B5E61253E6}" type="pres">
      <dgm:prSet presAssocID="{FC0A3C5D-23E3-4BD1-9226-638EF129608B}" presName="textRect" presStyleLbl="revTx" presStyleIdx="0" presStyleCnt="4">
        <dgm:presLayoutVars>
          <dgm:chMax val="1"/>
          <dgm:chPref val="1"/>
        </dgm:presLayoutVars>
      </dgm:prSet>
      <dgm:spPr/>
    </dgm:pt>
    <dgm:pt modelId="{C77BFA26-DCDC-417B-BA30-37E5451B4794}" type="pres">
      <dgm:prSet presAssocID="{64BB969D-8BEF-4486-8F28-08472B4B2775}" presName="sibTrans" presStyleCnt="0"/>
      <dgm:spPr/>
    </dgm:pt>
    <dgm:pt modelId="{A836DAAA-0043-4A31-9B02-4EB53120CEB9}" type="pres">
      <dgm:prSet presAssocID="{C894D52B-F56D-48E9-B5CA-61A5F8DB22A9}" presName="compNode" presStyleCnt="0"/>
      <dgm:spPr/>
    </dgm:pt>
    <dgm:pt modelId="{BE4B7195-44A2-4AB7-978A-D13599DF7E58}" type="pres">
      <dgm:prSet presAssocID="{C894D52B-F56D-48E9-B5CA-61A5F8DB22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30BAB1-64D2-45A4-B85E-8864441F6E02}" type="pres">
      <dgm:prSet presAssocID="{C894D52B-F56D-48E9-B5CA-61A5F8DB22A9}" presName="spaceRect" presStyleCnt="0"/>
      <dgm:spPr/>
    </dgm:pt>
    <dgm:pt modelId="{41BC3639-CEF4-416D-8D63-364FBF2C9C85}" type="pres">
      <dgm:prSet presAssocID="{C894D52B-F56D-48E9-B5CA-61A5F8DB22A9}" presName="textRect" presStyleLbl="revTx" presStyleIdx="1" presStyleCnt="4">
        <dgm:presLayoutVars>
          <dgm:chMax val="1"/>
          <dgm:chPref val="1"/>
        </dgm:presLayoutVars>
      </dgm:prSet>
      <dgm:spPr/>
    </dgm:pt>
    <dgm:pt modelId="{14DD2933-B7DB-4228-A05C-BCABB2D3E5A0}" type="pres">
      <dgm:prSet presAssocID="{2AA70A39-8758-4484-8B56-4D1199390B72}" presName="sibTrans" presStyleCnt="0"/>
      <dgm:spPr/>
    </dgm:pt>
    <dgm:pt modelId="{C5AAEDFD-8479-47AC-8C8E-E928240B9726}" type="pres">
      <dgm:prSet presAssocID="{1424E5FE-160C-4E9C-BD0E-C426AC612B7D}" presName="compNode" presStyleCnt="0"/>
      <dgm:spPr/>
    </dgm:pt>
    <dgm:pt modelId="{4078C719-3345-4B4A-8E0E-396D44E6B83C}" type="pres">
      <dgm:prSet presAssocID="{1424E5FE-160C-4E9C-BD0E-C426AC612B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749024F-BAFF-49AF-BDA2-5BB3DA4FA620}" type="pres">
      <dgm:prSet presAssocID="{1424E5FE-160C-4E9C-BD0E-C426AC612B7D}" presName="spaceRect" presStyleCnt="0"/>
      <dgm:spPr/>
    </dgm:pt>
    <dgm:pt modelId="{929B3185-D0B5-4C00-8F33-F8D8B3AB848E}" type="pres">
      <dgm:prSet presAssocID="{1424E5FE-160C-4E9C-BD0E-C426AC612B7D}" presName="textRect" presStyleLbl="revTx" presStyleIdx="2" presStyleCnt="4">
        <dgm:presLayoutVars>
          <dgm:chMax val="1"/>
          <dgm:chPref val="1"/>
        </dgm:presLayoutVars>
      </dgm:prSet>
      <dgm:spPr/>
    </dgm:pt>
    <dgm:pt modelId="{94D334C3-54CC-46B0-AC95-3E2684AF224B}" type="pres">
      <dgm:prSet presAssocID="{4AE124EE-399D-4AFB-9C8C-C88D769B9BF8}" presName="sibTrans" presStyleCnt="0"/>
      <dgm:spPr/>
    </dgm:pt>
    <dgm:pt modelId="{5F924B82-5B06-475B-B8AC-891293225602}" type="pres">
      <dgm:prSet presAssocID="{AEE704EE-914C-4BE5-8730-1563A5817B57}" presName="compNode" presStyleCnt="0"/>
      <dgm:spPr/>
    </dgm:pt>
    <dgm:pt modelId="{9E279BB6-06DE-4FA6-9295-EBB3D4EEF378}" type="pres">
      <dgm:prSet presAssocID="{AEE704EE-914C-4BE5-8730-1563A5817B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EDE12C1-320C-4800-ABF4-AF9187F9CEDE}" type="pres">
      <dgm:prSet presAssocID="{AEE704EE-914C-4BE5-8730-1563A5817B57}" presName="spaceRect" presStyleCnt="0"/>
      <dgm:spPr/>
    </dgm:pt>
    <dgm:pt modelId="{6849B29A-3853-4F20-A048-104CF42681B7}" type="pres">
      <dgm:prSet presAssocID="{AEE704EE-914C-4BE5-8730-1563A5817B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5890829-9770-47DC-BD1F-24BC979BD18F}" type="presOf" srcId="{AEE704EE-914C-4BE5-8730-1563A5817B57}" destId="{6849B29A-3853-4F20-A048-104CF42681B7}" srcOrd="0" destOrd="0" presId="urn:microsoft.com/office/officeart/2018/2/layout/IconLabelList"/>
    <dgm:cxn modelId="{F153FB2C-1F76-410D-BD99-DD51980B32C1}" type="presOf" srcId="{5C94E766-482D-43F3-922F-3E8A57F62702}" destId="{F457D435-EB21-432E-B907-93821BD6859C}" srcOrd="0" destOrd="0" presId="urn:microsoft.com/office/officeart/2018/2/layout/IconLabelList"/>
    <dgm:cxn modelId="{C515F930-D75A-417D-A8A0-076ED3D049B5}" srcId="{5C94E766-482D-43F3-922F-3E8A57F62702}" destId="{1424E5FE-160C-4E9C-BD0E-C426AC612B7D}" srcOrd="2" destOrd="0" parTransId="{BA55ED13-9DBD-40DB-BA36-65B04A36325E}" sibTransId="{4AE124EE-399D-4AFB-9C8C-C88D769B9BF8}"/>
    <dgm:cxn modelId="{373B7A3E-D893-4D6B-AAF5-1380BF973257}" type="presOf" srcId="{C894D52B-F56D-48E9-B5CA-61A5F8DB22A9}" destId="{41BC3639-CEF4-416D-8D63-364FBF2C9C85}" srcOrd="0" destOrd="0" presId="urn:microsoft.com/office/officeart/2018/2/layout/IconLabelList"/>
    <dgm:cxn modelId="{689C29C5-F05F-475D-AF9D-C72D9CD7B71F}" srcId="{5C94E766-482D-43F3-922F-3E8A57F62702}" destId="{FC0A3C5D-23E3-4BD1-9226-638EF129608B}" srcOrd="0" destOrd="0" parTransId="{2E3609E6-EF23-440D-8DB6-23ACF6C02D9F}" sibTransId="{64BB969D-8BEF-4486-8F28-08472B4B2775}"/>
    <dgm:cxn modelId="{43B950CA-EEE8-4353-95DE-A5956DDE8385}" srcId="{5C94E766-482D-43F3-922F-3E8A57F62702}" destId="{AEE704EE-914C-4BE5-8730-1563A5817B57}" srcOrd="3" destOrd="0" parTransId="{F89F1250-43A3-443E-BF69-08C41A70DD3B}" sibTransId="{E3199717-25E8-4554-90EE-66E11AD990A6}"/>
    <dgm:cxn modelId="{DD66F6CF-2F82-4169-8574-323319FF2B46}" type="presOf" srcId="{FC0A3C5D-23E3-4BD1-9226-638EF129608B}" destId="{182E4BA3-E16D-45D2-BE24-35B5E61253E6}" srcOrd="0" destOrd="0" presId="urn:microsoft.com/office/officeart/2018/2/layout/IconLabelList"/>
    <dgm:cxn modelId="{B847B8E5-3E64-43A8-8861-929F5968A4E4}" type="presOf" srcId="{1424E5FE-160C-4E9C-BD0E-C426AC612B7D}" destId="{929B3185-D0B5-4C00-8F33-F8D8B3AB848E}" srcOrd="0" destOrd="0" presId="urn:microsoft.com/office/officeart/2018/2/layout/IconLabelList"/>
    <dgm:cxn modelId="{A6BDF8F1-779E-4F59-9426-3841BDF0CC56}" srcId="{5C94E766-482D-43F3-922F-3E8A57F62702}" destId="{C894D52B-F56D-48E9-B5CA-61A5F8DB22A9}" srcOrd="1" destOrd="0" parTransId="{B3C93055-AF14-49D2-B957-99414882EE4B}" sibTransId="{2AA70A39-8758-4484-8B56-4D1199390B72}"/>
    <dgm:cxn modelId="{FC8A6C95-F8DF-4BD1-8340-72A28541BB66}" type="presParOf" srcId="{F457D435-EB21-432E-B907-93821BD6859C}" destId="{736654B0-D366-4A37-A3AB-1FE89D2F8B15}" srcOrd="0" destOrd="0" presId="urn:microsoft.com/office/officeart/2018/2/layout/IconLabelList"/>
    <dgm:cxn modelId="{158DAC63-8D6F-43C5-8B6F-7BA80221D1F0}" type="presParOf" srcId="{736654B0-D366-4A37-A3AB-1FE89D2F8B15}" destId="{D92C1DA0-84DC-42BD-84AC-F3623C9D05A5}" srcOrd="0" destOrd="0" presId="urn:microsoft.com/office/officeart/2018/2/layout/IconLabelList"/>
    <dgm:cxn modelId="{3255D8EB-49D1-4BE2-8432-3590DA82B201}" type="presParOf" srcId="{736654B0-D366-4A37-A3AB-1FE89D2F8B15}" destId="{71F6EA81-E90B-42A3-8BBA-BDFAB0366B01}" srcOrd="1" destOrd="0" presId="urn:microsoft.com/office/officeart/2018/2/layout/IconLabelList"/>
    <dgm:cxn modelId="{548699EB-8AB1-4EF3-A492-0DF8CF86CA2F}" type="presParOf" srcId="{736654B0-D366-4A37-A3AB-1FE89D2F8B15}" destId="{182E4BA3-E16D-45D2-BE24-35B5E61253E6}" srcOrd="2" destOrd="0" presId="urn:microsoft.com/office/officeart/2018/2/layout/IconLabelList"/>
    <dgm:cxn modelId="{66FE9F05-BACD-4D49-A56D-64DFAB1B37C9}" type="presParOf" srcId="{F457D435-EB21-432E-B907-93821BD6859C}" destId="{C77BFA26-DCDC-417B-BA30-37E5451B4794}" srcOrd="1" destOrd="0" presId="urn:microsoft.com/office/officeart/2018/2/layout/IconLabelList"/>
    <dgm:cxn modelId="{11E3B4FD-912E-43F1-BED7-3AEE460F14BB}" type="presParOf" srcId="{F457D435-EB21-432E-B907-93821BD6859C}" destId="{A836DAAA-0043-4A31-9B02-4EB53120CEB9}" srcOrd="2" destOrd="0" presId="urn:microsoft.com/office/officeart/2018/2/layout/IconLabelList"/>
    <dgm:cxn modelId="{347E6340-617D-4A3D-91A8-3EC0C735C74B}" type="presParOf" srcId="{A836DAAA-0043-4A31-9B02-4EB53120CEB9}" destId="{BE4B7195-44A2-4AB7-978A-D13599DF7E58}" srcOrd="0" destOrd="0" presId="urn:microsoft.com/office/officeart/2018/2/layout/IconLabelList"/>
    <dgm:cxn modelId="{FF3584E1-D7D8-4FEE-8D6F-3BB06A8C79A0}" type="presParOf" srcId="{A836DAAA-0043-4A31-9B02-4EB53120CEB9}" destId="{C230BAB1-64D2-45A4-B85E-8864441F6E02}" srcOrd="1" destOrd="0" presId="urn:microsoft.com/office/officeart/2018/2/layout/IconLabelList"/>
    <dgm:cxn modelId="{06DBB519-D745-4542-9FE9-42F4D57F3716}" type="presParOf" srcId="{A836DAAA-0043-4A31-9B02-4EB53120CEB9}" destId="{41BC3639-CEF4-416D-8D63-364FBF2C9C85}" srcOrd="2" destOrd="0" presId="urn:microsoft.com/office/officeart/2018/2/layout/IconLabelList"/>
    <dgm:cxn modelId="{58FFB046-0924-495A-B45F-D352678D21D2}" type="presParOf" srcId="{F457D435-EB21-432E-B907-93821BD6859C}" destId="{14DD2933-B7DB-4228-A05C-BCABB2D3E5A0}" srcOrd="3" destOrd="0" presId="urn:microsoft.com/office/officeart/2018/2/layout/IconLabelList"/>
    <dgm:cxn modelId="{FC74916F-6471-4642-A91E-C7208432B41C}" type="presParOf" srcId="{F457D435-EB21-432E-B907-93821BD6859C}" destId="{C5AAEDFD-8479-47AC-8C8E-E928240B9726}" srcOrd="4" destOrd="0" presId="urn:microsoft.com/office/officeart/2018/2/layout/IconLabelList"/>
    <dgm:cxn modelId="{A5DDD1D8-614E-4EC5-A75A-7A5DB55E2349}" type="presParOf" srcId="{C5AAEDFD-8479-47AC-8C8E-E928240B9726}" destId="{4078C719-3345-4B4A-8E0E-396D44E6B83C}" srcOrd="0" destOrd="0" presId="urn:microsoft.com/office/officeart/2018/2/layout/IconLabelList"/>
    <dgm:cxn modelId="{6E2438FE-19E9-4417-9318-DC43331F717D}" type="presParOf" srcId="{C5AAEDFD-8479-47AC-8C8E-E928240B9726}" destId="{6749024F-BAFF-49AF-BDA2-5BB3DA4FA620}" srcOrd="1" destOrd="0" presId="urn:microsoft.com/office/officeart/2018/2/layout/IconLabelList"/>
    <dgm:cxn modelId="{724D5B32-6640-46A6-B9C5-6EA320C27E4D}" type="presParOf" srcId="{C5AAEDFD-8479-47AC-8C8E-E928240B9726}" destId="{929B3185-D0B5-4C00-8F33-F8D8B3AB848E}" srcOrd="2" destOrd="0" presId="urn:microsoft.com/office/officeart/2018/2/layout/IconLabelList"/>
    <dgm:cxn modelId="{5527C70F-6105-49F8-BFD1-265998EC3C58}" type="presParOf" srcId="{F457D435-EB21-432E-B907-93821BD6859C}" destId="{94D334C3-54CC-46B0-AC95-3E2684AF224B}" srcOrd="5" destOrd="0" presId="urn:microsoft.com/office/officeart/2018/2/layout/IconLabelList"/>
    <dgm:cxn modelId="{5C72BC6D-7B70-4F60-A899-357E57C31B70}" type="presParOf" srcId="{F457D435-EB21-432E-B907-93821BD6859C}" destId="{5F924B82-5B06-475B-B8AC-891293225602}" srcOrd="6" destOrd="0" presId="urn:microsoft.com/office/officeart/2018/2/layout/IconLabelList"/>
    <dgm:cxn modelId="{0889E5B3-27AD-40A0-8EC5-77F3FEA7FF48}" type="presParOf" srcId="{5F924B82-5B06-475B-B8AC-891293225602}" destId="{9E279BB6-06DE-4FA6-9295-EBB3D4EEF378}" srcOrd="0" destOrd="0" presId="urn:microsoft.com/office/officeart/2018/2/layout/IconLabelList"/>
    <dgm:cxn modelId="{F0A5AB00-4C59-46FC-B4E4-DFD303938AC8}" type="presParOf" srcId="{5F924B82-5B06-475B-B8AC-891293225602}" destId="{CEDE12C1-320C-4800-ABF4-AF9187F9CEDE}" srcOrd="1" destOrd="0" presId="urn:microsoft.com/office/officeart/2018/2/layout/IconLabelList"/>
    <dgm:cxn modelId="{A2089296-AACC-49C5-92D8-20CDEF162788}" type="presParOf" srcId="{5F924B82-5B06-475B-B8AC-891293225602}" destId="{6849B29A-3853-4F20-A048-104CF42681B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C1DA0-84DC-42BD-84AC-F3623C9D05A5}">
      <dsp:nvSpPr>
        <dsp:cNvPr id="0" name=""/>
        <dsp:cNvSpPr/>
      </dsp:nvSpPr>
      <dsp:spPr>
        <a:xfrm>
          <a:off x="772957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E4BA3-E16D-45D2-BE24-35B5E61253E6}">
      <dsp:nvSpPr>
        <dsp:cNvPr id="0" name=""/>
        <dsp:cNvSpPr/>
      </dsp:nvSpPr>
      <dsp:spPr>
        <a:xfrm>
          <a:off x="120140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Overview</a:t>
          </a:r>
        </a:p>
      </dsp:txBody>
      <dsp:txXfrm>
        <a:off x="120140" y="2469997"/>
        <a:ext cx="2373880" cy="720000"/>
      </dsp:txXfrm>
    </dsp:sp>
    <dsp:sp modelId="{BE4B7195-44A2-4AB7-978A-D13599DF7E58}">
      <dsp:nvSpPr>
        <dsp:cNvPr id="0" name=""/>
        <dsp:cNvSpPr/>
      </dsp:nvSpPr>
      <dsp:spPr>
        <a:xfrm>
          <a:off x="356226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C3639-CEF4-416D-8D63-364FBF2C9C85}">
      <dsp:nvSpPr>
        <dsp:cNvPr id="0" name=""/>
        <dsp:cNvSpPr/>
      </dsp:nvSpPr>
      <dsp:spPr>
        <a:xfrm>
          <a:off x="290944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Text Mining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</a:t>
          </a:r>
        </a:p>
      </dsp:txBody>
      <dsp:txXfrm>
        <a:off x="2909449" y="2469997"/>
        <a:ext cx="2373880" cy="720000"/>
      </dsp:txXfrm>
    </dsp:sp>
    <dsp:sp modelId="{4078C719-3345-4B4A-8E0E-396D44E6B83C}">
      <dsp:nvSpPr>
        <dsp:cNvPr id="0" name=""/>
        <dsp:cNvSpPr/>
      </dsp:nvSpPr>
      <dsp:spPr>
        <a:xfrm>
          <a:off x="635157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B3185-D0B5-4C00-8F33-F8D8B3AB848E}">
      <dsp:nvSpPr>
        <dsp:cNvPr id="0" name=""/>
        <dsp:cNvSpPr/>
      </dsp:nvSpPr>
      <dsp:spPr>
        <a:xfrm>
          <a:off x="569875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Findings</a:t>
          </a:r>
        </a:p>
      </dsp:txBody>
      <dsp:txXfrm>
        <a:off x="5698759" y="2469997"/>
        <a:ext cx="2373880" cy="720000"/>
      </dsp:txXfrm>
    </dsp:sp>
    <dsp:sp modelId="{9E279BB6-06DE-4FA6-9295-EBB3D4EEF378}">
      <dsp:nvSpPr>
        <dsp:cNvPr id="0" name=""/>
        <dsp:cNvSpPr/>
      </dsp:nvSpPr>
      <dsp:spPr>
        <a:xfrm>
          <a:off x="914088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9B29A-3853-4F20-A048-104CF42681B7}">
      <dsp:nvSpPr>
        <dsp:cNvPr id="0" name=""/>
        <dsp:cNvSpPr/>
      </dsp:nvSpPr>
      <dsp:spPr>
        <a:xfrm>
          <a:off x="848806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Recommendations</a:t>
          </a:r>
        </a:p>
      </dsp:txBody>
      <dsp:txXfrm>
        <a:off x="8488069" y="2469997"/>
        <a:ext cx="23738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448712-819F-904F-933C-54FEB30DCA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0D9C6-3086-974E-B99C-D795077209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853FC-5DC3-8D44-B85E-0ADDCFC9A10F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5D883-E2C1-EF4C-85B9-681FA9E2FD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6C8C0-E4B5-F44D-9DDF-358A773052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044A8-8636-804B-8535-E39202AAF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66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CF929-89C1-DB48-A769-9A06ACBB5B7F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11574-C39A-6241-A726-3C09DF9E3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9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1574-C39A-6241-A726-3C09DF9E33F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0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1574-C39A-6241-A726-3C09DF9E3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13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A11574-C39A-6241-A726-3C09DF9E33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3137-3676-064C-B34B-D9917DA78367}" type="datetime1">
              <a:rPr lang="en-US" smtClean="0"/>
              <a:t>1/27/21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1447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0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9257-F4BB-BB40-85FA-2A48AF959984}" type="datetime1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449655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4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7891F-B313-B142-9C6D-348D96F70865}" type="datetime1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449655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9D8FD-0BC4-3D4E-AF4B-E8A5BDB241CC}" type="datetime1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468316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B7F56-79F4-624D-BF4D-7B195E4D0829}" type="datetime1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449655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4DA91-8F58-2945-A19C-3412810360C9}" type="datetime1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449655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9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F002-6FAD-3E40-9EBE-9B743EA0CDC2}" type="datetime1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356350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88C4-E73D-9A40-A61F-FD571929D97A}" type="datetime1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449655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9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87886-E8B6-FE4E-B25D-2F3650A18A58}" type="datetime1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430994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2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0882-2998-DA48-8993-303B8E5CE425}" type="datetime1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468316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6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383DC-501C-864F-98C7-DC014535E1A7}" type="datetime1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20" y="6449655"/>
            <a:ext cx="1447800" cy="365125"/>
          </a:xfrm>
          <a:prstGeom prst="rect">
            <a:avLst/>
          </a:prstGeo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ADA6449-F6B8-6E4D-878F-FA62F4A8EDAF}"/>
              </a:ext>
            </a:extLst>
          </p:cNvPr>
          <p:cNvSpPr/>
          <p:nvPr userDrawn="1"/>
        </p:nvSpPr>
        <p:spPr>
          <a:xfrm>
            <a:off x="0" y="20271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b="1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2B46E77-5B86-0949-9897-1CBCDB09677D}" type="datetime1">
              <a:rPr lang="en-US" smtClean="0"/>
              <a:t>1/27/21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b="1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b="1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2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sv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3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8.png"/><Relationship Id="rId5" Type="http://schemas.openxmlformats.org/officeDocument/2006/relationships/image" Target="../media/image20.png"/><Relationship Id="rId10" Type="http://schemas.openxmlformats.org/officeDocument/2006/relationships/image" Target="../media/image47.jpeg"/><Relationship Id="rId4" Type="http://schemas.openxmlformats.org/officeDocument/2006/relationships/image" Target="../media/image13.svg"/><Relationship Id="rId9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4.png"/><Relationship Id="rId7" Type="http://schemas.openxmlformats.org/officeDocument/2006/relationships/image" Target="../media/image54.png"/><Relationship Id="rId12" Type="http://schemas.openxmlformats.org/officeDocument/2006/relationships/image" Target="../media/image7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5.svg"/><Relationship Id="rId4" Type="http://schemas.openxmlformats.org/officeDocument/2006/relationships/image" Target="../media/image15.sv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9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1.sv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740B0-A143-324E-AE1F-73AABA091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45" y="4412578"/>
            <a:ext cx="5916226" cy="129929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Text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2BB82-3FBA-4C4A-9B66-5F13FADB6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479" y="5725204"/>
            <a:ext cx="3362757" cy="947784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By Jack Daoud</a:t>
            </a:r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10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BDF553AE-39E3-5245-A981-7D2B60B5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A picture containing outdoor, snow, tree, person&#10;&#10;Description automatically generated">
            <a:extLst>
              <a:ext uri="{FF2B5EF4-FFF2-40B4-BE49-F238E27FC236}">
                <a16:creationId xmlns:a16="http://schemas.microsoft.com/office/drawing/2014/main" id="{4D19F8C2-F6FC-DB44-A98D-E8CB61B9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A9B55F58-EEC5-7448-9B97-0B3519CC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745" y="2782121"/>
            <a:ext cx="12192000" cy="503936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6256799-53A6-9D4D-8C71-0939486A9BE2}"/>
              </a:ext>
            </a:extLst>
          </p:cNvPr>
          <p:cNvSpPr txBox="1">
            <a:spLocks/>
          </p:cNvSpPr>
          <p:nvPr/>
        </p:nvSpPr>
        <p:spPr>
          <a:xfrm>
            <a:off x="7178592" y="-321834"/>
            <a:ext cx="5916226" cy="1299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FFFFFF"/>
                </a:solidFill>
              </a:rPr>
              <a:t>Text Mining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739C1213-90A7-2544-A102-61B770F7CC04}"/>
              </a:ext>
            </a:extLst>
          </p:cNvPr>
          <p:cNvSpPr txBox="1">
            <a:spLocks/>
          </p:cNvSpPr>
          <p:nvPr/>
        </p:nvSpPr>
        <p:spPr>
          <a:xfrm>
            <a:off x="8455326" y="990792"/>
            <a:ext cx="3362757" cy="947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rgbClr val="FFFFFF"/>
                </a:solidFill>
              </a:rPr>
              <a:t>By Jack Daoud</a:t>
            </a: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19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person, military uniform&#10;&#10;Description automatically generated">
            <a:extLst>
              <a:ext uri="{FF2B5EF4-FFF2-40B4-BE49-F238E27FC236}">
                <a16:creationId xmlns:a16="http://schemas.microsoft.com/office/drawing/2014/main" id="{CCBBECAD-1398-5842-83F6-29DDE9DB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38" y="134375"/>
            <a:ext cx="549472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Polarity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C0B7E-5A9C-AB4C-A029-018E90008739}"/>
              </a:ext>
            </a:extLst>
          </p:cNvPr>
          <p:cNvSpPr/>
          <p:nvPr/>
        </p:nvSpPr>
        <p:spPr>
          <a:xfrm>
            <a:off x="138205" y="4637307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234FE4D3-4834-644C-BBCC-A0C17FABDA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14"/>
          <a:stretch/>
        </p:blipFill>
        <p:spPr>
          <a:xfrm>
            <a:off x="2325484" y="134375"/>
            <a:ext cx="7286976" cy="67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person, military uniform&#10;&#10;Description automatically generated">
            <a:extLst>
              <a:ext uri="{FF2B5EF4-FFF2-40B4-BE49-F238E27FC236}">
                <a16:creationId xmlns:a16="http://schemas.microsoft.com/office/drawing/2014/main" id="{CCBBECAD-1398-5842-83F6-29DDE9DB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C0B7E-5A9C-AB4C-A029-018E90008739}"/>
              </a:ext>
            </a:extLst>
          </p:cNvPr>
          <p:cNvSpPr/>
          <p:nvPr/>
        </p:nvSpPr>
        <p:spPr>
          <a:xfrm>
            <a:off x="138205" y="4637307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A23107B-090F-C443-847F-761F7586F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772" y="388483"/>
            <a:ext cx="9846456" cy="607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6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person, military uniform&#10;&#10;Description automatically generated">
            <a:extLst>
              <a:ext uri="{FF2B5EF4-FFF2-40B4-BE49-F238E27FC236}">
                <a16:creationId xmlns:a16="http://schemas.microsoft.com/office/drawing/2014/main" id="{CCBBECAD-1398-5842-83F6-29DDE9DB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023" y="22454"/>
            <a:ext cx="549472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General Sentiment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C0B7E-5A9C-AB4C-A029-018E90008739}"/>
              </a:ext>
            </a:extLst>
          </p:cNvPr>
          <p:cNvSpPr/>
          <p:nvPr/>
        </p:nvSpPr>
        <p:spPr>
          <a:xfrm>
            <a:off x="138205" y="4637307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3AC2C010-BE14-C847-8F2F-EC69F74E1E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53" t="1132" r="5730" b="5578"/>
          <a:stretch/>
        </p:blipFill>
        <p:spPr>
          <a:xfrm>
            <a:off x="4103410" y="1255440"/>
            <a:ext cx="4739951" cy="481023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E2CE81-BB54-7B41-9C20-290D4DBC6F63}"/>
              </a:ext>
            </a:extLst>
          </p:cNvPr>
          <p:cNvSpPr txBox="1">
            <a:spLocks/>
          </p:cNvSpPr>
          <p:nvPr/>
        </p:nvSpPr>
        <p:spPr>
          <a:xfrm>
            <a:off x="5800524" y="792327"/>
            <a:ext cx="1154700" cy="3981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Anger</a:t>
            </a: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05CCF4-8CAF-4744-9928-14C12E52A48A}"/>
              </a:ext>
            </a:extLst>
          </p:cNvPr>
          <p:cNvSpPr txBox="1">
            <a:spLocks/>
          </p:cNvSpPr>
          <p:nvPr/>
        </p:nvSpPr>
        <p:spPr>
          <a:xfrm>
            <a:off x="7946824" y="1605127"/>
            <a:ext cx="2035376" cy="3981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Anticipation</a:t>
            </a:r>
            <a:endParaRPr lang="en-US" sz="2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2CF4B40-CFB7-104A-9F59-0CF52F3C00B6}"/>
              </a:ext>
            </a:extLst>
          </p:cNvPr>
          <p:cNvSpPr txBox="1">
            <a:spLocks/>
          </p:cNvSpPr>
          <p:nvPr/>
        </p:nvSpPr>
        <p:spPr>
          <a:xfrm>
            <a:off x="8395093" y="3460311"/>
            <a:ext cx="2035376" cy="3981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Disgust</a:t>
            </a:r>
            <a:endParaRPr lang="en-US" sz="2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771B186-EB7D-6342-8EDD-A67E6DBC244B}"/>
              </a:ext>
            </a:extLst>
          </p:cNvPr>
          <p:cNvSpPr txBox="1">
            <a:spLocks/>
          </p:cNvSpPr>
          <p:nvPr/>
        </p:nvSpPr>
        <p:spPr>
          <a:xfrm>
            <a:off x="7603648" y="5357307"/>
            <a:ext cx="2035376" cy="3981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Fear</a:t>
            </a:r>
            <a:endParaRPr lang="en-US" sz="2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A730F4D-573C-AB47-995F-1360321AC457}"/>
              </a:ext>
            </a:extLst>
          </p:cNvPr>
          <p:cNvSpPr txBox="1">
            <a:spLocks/>
          </p:cNvSpPr>
          <p:nvPr/>
        </p:nvSpPr>
        <p:spPr>
          <a:xfrm>
            <a:off x="5457017" y="5961986"/>
            <a:ext cx="2035376" cy="3981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Joy</a:t>
            </a:r>
            <a:endParaRPr lang="en-US" sz="2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F7D95E-29E0-754D-997E-DFF49BAD085D}"/>
              </a:ext>
            </a:extLst>
          </p:cNvPr>
          <p:cNvSpPr txBox="1">
            <a:spLocks/>
          </p:cNvSpPr>
          <p:nvPr/>
        </p:nvSpPr>
        <p:spPr>
          <a:xfrm>
            <a:off x="3237321" y="5204411"/>
            <a:ext cx="2035376" cy="3981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Sadness</a:t>
            </a:r>
            <a:endParaRPr lang="en-US" sz="20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D122453-DF39-0E4F-A0E5-C881F5FC5CD0}"/>
              </a:ext>
            </a:extLst>
          </p:cNvPr>
          <p:cNvSpPr txBox="1">
            <a:spLocks/>
          </p:cNvSpPr>
          <p:nvPr/>
        </p:nvSpPr>
        <p:spPr>
          <a:xfrm>
            <a:off x="2512085" y="3461481"/>
            <a:ext cx="2035376" cy="3981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Surprise</a:t>
            </a:r>
            <a:endParaRPr lang="en-US" sz="20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873D10-AB7E-6F4E-BECA-68A72CC25007}"/>
              </a:ext>
            </a:extLst>
          </p:cNvPr>
          <p:cNvSpPr txBox="1">
            <a:spLocks/>
          </p:cNvSpPr>
          <p:nvPr/>
        </p:nvSpPr>
        <p:spPr>
          <a:xfrm>
            <a:off x="3227489" y="1658820"/>
            <a:ext cx="2035376" cy="3981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Trust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10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5" grpId="0"/>
      <p:bldP spid="16" grpId="0"/>
      <p:bldP spid="18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A picture containing text, outdoor, person, military uniform&#10;&#10;Description automatically generated">
            <a:extLst>
              <a:ext uri="{FF2B5EF4-FFF2-40B4-BE49-F238E27FC236}">
                <a16:creationId xmlns:a16="http://schemas.microsoft.com/office/drawing/2014/main" id="{CCBBECAD-1398-5842-83F6-29DDE9DB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38" y="134375"/>
            <a:ext cx="549472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Frequencies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C0B7E-5A9C-AB4C-A029-018E90008739}"/>
              </a:ext>
            </a:extLst>
          </p:cNvPr>
          <p:cNvSpPr/>
          <p:nvPr/>
        </p:nvSpPr>
        <p:spPr>
          <a:xfrm>
            <a:off x="138205" y="4637307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Mentions per Team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CF18B55E-2E14-3041-B52F-BE74B6DC8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"/>
          <a:stretch/>
        </p:blipFill>
        <p:spPr>
          <a:xfrm>
            <a:off x="2325484" y="0"/>
            <a:ext cx="6858000" cy="6858000"/>
          </a:xfrm>
          <a:prstGeom prst="rect">
            <a:avLst/>
          </a:prstGeom>
        </p:spPr>
      </p:pic>
      <p:pic>
        <p:nvPicPr>
          <p:cNvPr id="12" name="Cross 01" descr="Close with solid fill">
            <a:extLst>
              <a:ext uri="{FF2B5EF4-FFF2-40B4-BE49-F238E27FC236}">
                <a16:creationId xmlns:a16="http://schemas.microsoft.com/office/drawing/2014/main" id="{1E22DE27-AA35-584E-AE00-021EBE3EB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4903" y="3648543"/>
            <a:ext cx="914400" cy="914400"/>
          </a:xfrm>
          <a:prstGeom prst="rect">
            <a:avLst/>
          </a:prstGeom>
        </p:spPr>
      </p:pic>
      <p:pic>
        <p:nvPicPr>
          <p:cNvPr id="13" name="Cross 02" descr="Close with solid fill">
            <a:extLst>
              <a:ext uri="{FF2B5EF4-FFF2-40B4-BE49-F238E27FC236}">
                <a16:creationId xmlns:a16="http://schemas.microsoft.com/office/drawing/2014/main" id="{43E3EDD4-19EA-5A47-8714-C8F85E31D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4903" y="50638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A picture containing text, outdoor, person, military uniform&#10;&#10;Description automatically generated">
            <a:extLst>
              <a:ext uri="{FF2B5EF4-FFF2-40B4-BE49-F238E27FC236}">
                <a16:creationId xmlns:a16="http://schemas.microsoft.com/office/drawing/2014/main" id="{CCBBECAD-1398-5842-83F6-29DDE9DB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38" y="134375"/>
            <a:ext cx="549472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Frequencies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C0B7E-5A9C-AB4C-A029-018E90008739}"/>
              </a:ext>
            </a:extLst>
          </p:cNvPr>
          <p:cNvSpPr/>
          <p:nvPr/>
        </p:nvSpPr>
        <p:spPr>
          <a:xfrm>
            <a:off x="138205" y="4637307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Oval - eSports">
            <a:extLst>
              <a:ext uri="{FF2B5EF4-FFF2-40B4-BE49-F238E27FC236}">
                <a16:creationId xmlns:a16="http://schemas.microsoft.com/office/drawing/2014/main" id="{CD4796C6-0938-B24C-8B62-C16BC9566608}"/>
              </a:ext>
            </a:extLst>
          </p:cNvPr>
          <p:cNvSpPr/>
          <p:nvPr/>
        </p:nvSpPr>
        <p:spPr>
          <a:xfrm>
            <a:off x="5452941" y="2509077"/>
            <a:ext cx="1286113" cy="23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- Console">
            <a:extLst>
              <a:ext uri="{FF2B5EF4-FFF2-40B4-BE49-F238E27FC236}">
                <a16:creationId xmlns:a16="http://schemas.microsoft.com/office/drawing/2014/main" id="{66E24935-A70D-654E-AE0E-8121EC861A1D}"/>
              </a:ext>
            </a:extLst>
          </p:cNvPr>
          <p:cNvSpPr/>
          <p:nvPr/>
        </p:nvSpPr>
        <p:spPr>
          <a:xfrm>
            <a:off x="5452943" y="3795781"/>
            <a:ext cx="1286113" cy="23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- Winning">
            <a:extLst>
              <a:ext uri="{FF2B5EF4-FFF2-40B4-BE49-F238E27FC236}">
                <a16:creationId xmlns:a16="http://schemas.microsoft.com/office/drawing/2014/main" id="{FD6B7B37-EFDA-D847-A980-661ECE5DC487}"/>
              </a:ext>
            </a:extLst>
          </p:cNvPr>
          <p:cNvSpPr/>
          <p:nvPr/>
        </p:nvSpPr>
        <p:spPr>
          <a:xfrm>
            <a:off x="5452942" y="3457095"/>
            <a:ext cx="1286113" cy="237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ayer Oval 02">
            <a:extLst>
              <a:ext uri="{FF2B5EF4-FFF2-40B4-BE49-F238E27FC236}">
                <a16:creationId xmlns:a16="http://schemas.microsoft.com/office/drawing/2014/main" id="{B50A1CFD-A2B8-0D47-9140-429DEE78A3A0}"/>
              </a:ext>
            </a:extLst>
          </p:cNvPr>
          <p:cNvSpPr/>
          <p:nvPr/>
        </p:nvSpPr>
        <p:spPr>
          <a:xfrm>
            <a:off x="5452940" y="3150547"/>
            <a:ext cx="1286113" cy="23756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ayer Oval 04">
            <a:extLst>
              <a:ext uri="{FF2B5EF4-FFF2-40B4-BE49-F238E27FC236}">
                <a16:creationId xmlns:a16="http://schemas.microsoft.com/office/drawing/2014/main" id="{02C2AFCE-3F91-D94D-8511-B93F1A43F8F5}"/>
              </a:ext>
            </a:extLst>
          </p:cNvPr>
          <p:cNvSpPr/>
          <p:nvPr/>
        </p:nvSpPr>
        <p:spPr>
          <a:xfrm>
            <a:off x="5452941" y="2824655"/>
            <a:ext cx="1286113" cy="23756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ayer Oval 02">
            <a:extLst>
              <a:ext uri="{FF2B5EF4-FFF2-40B4-BE49-F238E27FC236}">
                <a16:creationId xmlns:a16="http://schemas.microsoft.com/office/drawing/2014/main" id="{C6524B75-ADEC-914C-8694-B2CC99AD9BA7}"/>
              </a:ext>
            </a:extLst>
          </p:cNvPr>
          <p:cNvSpPr/>
          <p:nvPr/>
        </p:nvSpPr>
        <p:spPr>
          <a:xfrm>
            <a:off x="5452940" y="4116138"/>
            <a:ext cx="1286113" cy="23756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layer Oval 02">
            <a:extLst>
              <a:ext uri="{FF2B5EF4-FFF2-40B4-BE49-F238E27FC236}">
                <a16:creationId xmlns:a16="http://schemas.microsoft.com/office/drawing/2014/main" id="{5922A4F9-E284-2F46-8E3F-C17A2911A5F4}"/>
              </a:ext>
            </a:extLst>
          </p:cNvPr>
          <p:cNvSpPr/>
          <p:nvPr/>
        </p:nvSpPr>
        <p:spPr>
          <a:xfrm>
            <a:off x="5452939" y="4437412"/>
            <a:ext cx="1286113" cy="23756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layer Oval 02">
            <a:extLst>
              <a:ext uri="{FF2B5EF4-FFF2-40B4-BE49-F238E27FC236}">
                <a16:creationId xmlns:a16="http://schemas.microsoft.com/office/drawing/2014/main" id="{F99F5748-E4B3-9A42-9AAC-D81EF24711D3}"/>
              </a:ext>
            </a:extLst>
          </p:cNvPr>
          <p:cNvSpPr/>
          <p:nvPr/>
        </p:nvSpPr>
        <p:spPr>
          <a:xfrm>
            <a:off x="5452939" y="4759743"/>
            <a:ext cx="1286113" cy="23756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Dallas Empire">
            <a:extLst>
              <a:ext uri="{FF2B5EF4-FFF2-40B4-BE49-F238E27FC236}">
                <a16:creationId xmlns:a16="http://schemas.microsoft.com/office/drawing/2014/main" id="{A046AC3F-9908-0945-A2C7-48723BE9CDE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14304" y="694258"/>
            <a:ext cx="1256641" cy="1478580"/>
          </a:xfrm>
          <a:prstGeom prst="rect">
            <a:avLst/>
          </a:prstGeom>
        </p:spPr>
      </p:pic>
      <p:pic>
        <p:nvPicPr>
          <p:cNvPr id="39" name="Optic Chicago">
            <a:extLst>
              <a:ext uri="{FF2B5EF4-FFF2-40B4-BE49-F238E27FC236}">
                <a16:creationId xmlns:a16="http://schemas.microsoft.com/office/drawing/2014/main" id="{C2998CB0-8F3F-6044-97CC-4AE7327D3E6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36947" y="685800"/>
            <a:ext cx="1256641" cy="1477902"/>
          </a:xfrm>
          <a:prstGeom prst="rect">
            <a:avLst/>
          </a:prstGeom>
        </p:spPr>
      </p:pic>
      <p:pic>
        <p:nvPicPr>
          <p:cNvPr id="25" name="Pyramid Plot" descr="Chart&#10;&#10;Description automatically generated">
            <a:extLst>
              <a:ext uri="{FF2B5EF4-FFF2-40B4-BE49-F238E27FC236}">
                <a16:creationId xmlns:a16="http://schemas.microsoft.com/office/drawing/2014/main" id="{B7B2DB3A-F261-2A4D-B1A7-69D015A97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  <p:pic>
        <p:nvPicPr>
          <p:cNvPr id="26" name="Dew &amp; Doritos" descr="The 2020 Call of Duty 2XP Promotion">
            <a:extLst>
              <a:ext uri="{FF2B5EF4-FFF2-40B4-BE49-F238E27FC236}">
                <a16:creationId xmlns:a16="http://schemas.microsoft.com/office/drawing/2014/main" id="{3DFD8E50-F268-B842-A687-2C33BA9A7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704850"/>
            <a:ext cx="98933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Dallas Wins" descr="Call of Duty World Champion Dallas Empire finishes CDL 2020">
            <a:extLst>
              <a:ext uri="{FF2B5EF4-FFF2-40B4-BE49-F238E27FC236}">
                <a16:creationId xmlns:a16="http://schemas.microsoft.com/office/drawing/2014/main" id="{382175D6-ABA1-6F42-831E-EF9486B7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35" y="757007"/>
            <a:ext cx="9875215" cy="51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DL Scuf">
            <a:extLst>
              <a:ext uri="{FF2B5EF4-FFF2-40B4-BE49-F238E27FC236}">
                <a16:creationId xmlns:a16="http://schemas.microsoft.com/office/drawing/2014/main" id="{6B3FF7D4-2ACD-CB4E-B023-AA2F05EE3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71" y="711159"/>
            <a:ext cx="9597448" cy="549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ess &amp; Media | Scuf Gaming | Scuf Gaming">
            <a:extLst>
              <a:ext uri="{FF2B5EF4-FFF2-40B4-BE49-F238E27FC236}">
                <a16:creationId xmlns:a16="http://schemas.microsoft.com/office/drawing/2014/main" id="{CC05C7E2-D6F3-024B-9950-248D9462F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37" y="880819"/>
            <a:ext cx="4233739" cy="83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ackground" descr="A picture containing text, outdoor, person, military uniform&#10;&#10;Description automatically generated">
            <a:extLst>
              <a:ext uri="{FF2B5EF4-FFF2-40B4-BE49-F238E27FC236}">
                <a16:creationId xmlns:a16="http://schemas.microsoft.com/office/drawing/2014/main" id="{2C05C42B-AABC-DD49-BA5B-6991C500C6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747" y="118046"/>
            <a:ext cx="3554506" cy="1325563"/>
          </a:xfrm>
        </p:spPr>
        <p:txBody>
          <a:bodyPr/>
          <a:lstStyle/>
          <a:p>
            <a:pPr algn="ctr"/>
            <a:r>
              <a:rPr lang="en-US" dirty="0"/>
              <a:t>Associations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1B1C2C8E-7160-244A-A368-AADEEC6D6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484" y="0"/>
            <a:ext cx="6858000" cy="6858000"/>
          </a:xfrm>
          <a:prstGeom prst="rect">
            <a:avLst/>
          </a:prstGeom>
        </p:spPr>
      </p:pic>
      <p:sp>
        <p:nvSpPr>
          <p:cNvPr id="27" name="Oval - Winning">
            <a:extLst>
              <a:ext uri="{FF2B5EF4-FFF2-40B4-BE49-F238E27FC236}">
                <a16:creationId xmlns:a16="http://schemas.microsoft.com/office/drawing/2014/main" id="{A81D2429-A376-9244-A58D-AA9D446C035E}"/>
              </a:ext>
            </a:extLst>
          </p:cNvPr>
          <p:cNvSpPr/>
          <p:nvPr/>
        </p:nvSpPr>
        <p:spPr>
          <a:xfrm>
            <a:off x="2223886" y="5564052"/>
            <a:ext cx="1286113" cy="237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9A29CD-BE32-A74B-B008-2366FC35665F}"/>
              </a:ext>
            </a:extLst>
          </p:cNvPr>
          <p:cNvCxnSpPr>
            <a:cxnSpLocks/>
          </p:cNvCxnSpPr>
          <p:nvPr/>
        </p:nvCxnSpPr>
        <p:spPr>
          <a:xfrm>
            <a:off x="3640667" y="5682924"/>
            <a:ext cx="3990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18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ackground" descr="A picture containing text, outdoor, person, military uniform&#10;&#10;Description automatically generated">
            <a:extLst>
              <a:ext uri="{FF2B5EF4-FFF2-40B4-BE49-F238E27FC236}">
                <a16:creationId xmlns:a16="http://schemas.microsoft.com/office/drawing/2014/main" id="{2C05C42B-AABC-DD49-BA5B-6991C500C6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24559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0C416-1683-5D48-8723-C8316D8D0BDD}"/>
              </a:ext>
            </a:extLst>
          </p:cNvPr>
          <p:cNvSpPr txBox="1"/>
          <p:nvPr/>
        </p:nvSpPr>
        <p:spPr>
          <a:xfrm>
            <a:off x="547203" y="6574152"/>
            <a:ext cx="702646" cy="174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Findings</a:t>
            </a:r>
            <a:endParaRPr lang="en-US" sz="1400" b="1" kern="1200" dirty="0"/>
          </a:p>
        </p:txBody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310691" y="6523622"/>
            <a:ext cx="292498" cy="2735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7E4DBD3-ED6D-D645-AAD9-C3CEDCCFB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0" name="Oval - Winning">
            <a:extLst>
              <a:ext uri="{FF2B5EF4-FFF2-40B4-BE49-F238E27FC236}">
                <a16:creationId xmlns:a16="http://schemas.microsoft.com/office/drawing/2014/main" id="{9455077E-01D2-7C44-9E9E-17B900B41E6D}"/>
              </a:ext>
            </a:extLst>
          </p:cNvPr>
          <p:cNvSpPr/>
          <p:nvPr/>
        </p:nvSpPr>
        <p:spPr>
          <a:xfrm rot="18453966">
            <a:off x="2954671" y="6096145"/>
            <a:ext cx="1286113" cy="237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" name="Oval - Winning">
            <a:extLst>
              <a:ext uri="{FF2B5EF4-FFF2-40B4-BE49-F238E27FC236}">
                <a16:creationId xmlns:a16="http://schemas.microsoft.com/office/drawing/2014/main" id="{F67C49C6-251B-0D4A-AB53-BD2475D660AC}"/>
              </a:ext>
            </a:extLst>
          </p:cNvPr>
          <p:cNvSpPr/>
          <p:nvPr/>
        </p:nvSpPr>
        <p:spPr>
          <a:xfrm rot="18453966">
            <a:off x="4529470" y="6096145"/>
            <a:ext cx="1286113" cy="237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Oval - Winning">
            <a:extLst>
              <a:ext uri="{FF2B5EF4-FFF2-40B4-BE49-F238E27FC236}">
                <a16:creationId xmlns:a16="http://schemas.microsoft.com/office/drawing/2014/main" id="{F7D3EF8E-63DA-8845-8784-C908A46FBA63}"/>
              </a:ext>
            </a:extLst>
          </p:cNvPr>
          <p:cNvSpPr/>
          <p:nvPr/>
        </p:nvSpPr>
        <p:spPr>
          <a:xfrm rot="18453966">
            <a:off x="5168648" y="6096145"/>
            <a:ext cx="1286113" cy="237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4" name="Oval - Winning">
            <a:extLst>
              <a:ext uri="{FF2B5EF4-FFF2-40B4-BE49-F238E27FC236}">
                <a16:creationId xmlns:a16="http://schemas.microsoft.com/office/drawing/2014/main" id="{A172E609-7FD3-4B4B-9A93-4152051C304D}"/>
              </a:ext>
            </a:extLst>
          </p:cNvPr>
          <p:cNvSpPr/>
          <p:nvPr/>
        </p:nvSpPr>
        <p:spPr>
          <a:xfrm rot="18453966">
            <a:off x="6156927" y="6096143"/>
            <a:ext cx="1286113" cy="237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5" name="Oval - Winning">
            <a:extLst>
              <a:ext uri="{FF2B5EF4-FFF2-40B4-BE49-F238E27FC236}">
                <a16:creationId xmlns:a16="http://schemas.microsoft.com/office/drawing/2014/main" id="{76BB9A35-B872-C248-8019-584835A9A93F}"/>
              </a:ext>
            </a:extLst>
          </p:cNvPr>
          <p:cNvSpPr/>
          <p:nvPr/>
        </p:nvSpPr>
        <p:spPr>
          <a:xfrm rot="18453966">
            <a:off x="6502148" y="6096143"/>
            <a:ext cx="1286113" cy="237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F6BD7F-728E-E64A-8E62-1B055FC1C385}"/>
              </a:ext>
            </a:extLst>
          </p:cNvPr>
          <p:cNvCxnSpPr/>
          <p:nvPr/>
        </p:nvCxnSpPr>
        <p:spPr>
          <a:xfrm flipV="1">
            <a:off x="3742267" y="2438400"/>
            <a:ext cx="0" cy="33189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8D1971-0ACE-5740-AB35-38BC0EB828BE}"/>
              </a:ext>
            </a:extLst>
          </p:cNvPr>
          <p:cNvCxnSpPr>
            <a:cxnSpLocks/>
          </p:cNvCxnSpPr>
          <p:nvPr/>
        </p:nvCxnSpPr>
        <p:spPr>
          <a:xfrm flipV="1">
            <a:off x="5325424" y="4318000"/>
            <a:ext cx="0" cy="14393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9159-81DE-9F4B-A59B-BBE368AAC777}"/>
              </a:ext>
            </a:extLst>
          </p:cNvPr>
          <p:cNvCxnSpPr>
            <a:cxnSpLocks/>
          </p:cNvCxnSpPr>
          <p:nvPr/>
        </p:nvCxnSpPr>
        <p:spPr>
          <a:xfrm flipV="1">
            <a:off x="5951957" y="2607733"/>
            <a:ext cx="0" cy="30250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960AE1-D62C-7643-82BC-0E85DCD342EF}"/>
              </a:ext>
            </a:extLst>
          </p:cNvPr>
          <p:cNvCxnSpPr>
            <a:cxnSpLocks/>
          </p:cNvCxnSpPr>
          <p:nvPr/>
        </p:nvCxnSpPr>
        <p:spPr>
          <a:xfrm flipV="1">
            <a:off x="6900224" y="5215467"/>
            <a:ext cx="0" cy="5418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5EEC41-8D7D-C145-8E73-7B1DF34F774F}"/>
              </a:ext>
            </a:extLst>
          </p:cNvPr>
          <p:cNvCxnSpPr>
            <a:cxnSpLocks/>
          </p:cNvCxnSpPr>
          <p:nvPr/>
        </p:nvCxnSpPr>
        <p:spPr>
          <a:xfrm flipV="1">
            <a:off x="7218532" y="3031067"/>
            <a:ext cx="0" cy="26017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Oval - Winning">
            <a:extLst>
              <a:ext uri="{FF2B5EF4-FFF2-40B4-BE49-F238E27FC236}">
                <a16:creationId xmlns:a16="http://schemas.microsoft.com/office/drawing/2014/main" id="{278ECC6D-A1EA-AE40-8436-08A9E31CA62B}"/>
              </a:ext>
            </a:extLst>
          </p:cNvPr>
          <p:cNvSpPr/>
          <p:nvPr/>
        </p:nvSpPr>
        <p:spPr>
          <a:xfrm rot="18453966">
            <a:off x="2632076" y="6077748"/>
            <a:ext cx="1286113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4A81DE-9408-0A47-B304-E28DFC171758}"/>
              </a:ext>
            </a:extLst>
          </p:cNvPr>
          <p:cNvCxnSpPr>
            <a:cxnSpLocks/>
          </p:cNvCxnSpPr>
          <p:nvPr/>
        </p:nvCxnSpPr>
        <p:spPr>
          <a:xfrm flipV="1">
            <a:off x="3419672" y="897467"/>
            <a:ext cx="0" cy="484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Oval - Winning">
            <a:extLst>
              <a:ext uri="{FF2B5EF4-FFF2-40B4-BE49-F238E27FC236}">
                <a16:creationId xmlns:a16="http://schemas.microsoft.com/office/drawing/2014/main" id="{AA3C0EB6-027F-144A-8885-0237D3044423}"/>
              </a:ext>
            </a:extLst>
          </p:cNvPr>
          <p:cNvSpPr/>
          <p:nvPr/>
        </p:nvSpPr>
        <p:spPr>
          <a:xfrm rot="18453966">
            <a:off x="6746766" y="6096144"/>
            <a:ext cx="1286113" cy="237744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1A9852-E226-2C46-AD8E-700E207AF361}"/>
              </a:ext>
            </a:extLst>
          </p:cNvPr>
          <p:cNvCxnSpPr>
            <a:cxnSpLocks/>
          </p:cNvCxnSpPr>
          <p:nvPr/>
        </p:nvCxnSpPr>
        <p:spPr>
          <a:xfrm flipV="1">
            <a:off x="7534362" y="3911600"/>
            <a:ext cx="752" cy="18457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Oval - Winning">
            <a:extLst>
              <a:ext uri="{FF2B5EF4-FFF2-40B4-BE49-F238E27FC236}">
                <a16:creationId xmlns:a16="http://schemas.microsoft.com/office/drawing/2014/main" id="{E639F6B3-4563-C441-AB4C-31EC73A2F85A}"/>
              </a:ext>
            </a:extLst>
          </p:cNvPr>
          <p:cNvSpPr/>
          <p:nvPr/>
        </p:nvSpPr>
        <p:spPr>
          <a:xfrm rot="18453966">
            <a:off x="3293631" y="6096145"/>
            <a:ext cx="1286113" cy="23774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B131DA-68FB-1944-9669-4BB674A07D12}"/>
              </a:ext>
            </a:extLst>
          </p:cNvPr>
          <p:cNvCxnSpPr>
            <a:cxnSpLocks/>
          </p:cNvCxnSpPr>
          <p:nvPr/>
        </p:nvCxnSpPr>
        <p:spPr>
          <a:xfrm flipV="1">
            <a:off x="4064294" y="5535240"/>
            <a:ext cx="0" cy="22209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Oval - Winning">
            <a:extLst>
              <a:ext uri="{FF2B5EF4-FFF2-40B4-BE49-F238E27FC236}">
                <a16:creationId xmlns:a16="http://schemas.microsoft.com/office/drawing/2014/main" id="{07AA0277-10C7-404C-A98D-7D26EC965F18}"/>
              </a:ext>
            </a:extLst>
          </p:cNvPr>
          <p:cNvSpPr/>
          <p:nvPr/>
        </p:nvSpPr>
        <p:spPr>
          <a:xfrm rot="18453966">
            <a:off x="4228338" y="6101686"/>
            <a:ext cx="1286113" cy="237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F34631-D485-114F-946A-221761A95850}"/>
              </a:ext>
            </a:extLst>
          </p:cNvPr>
          <p:cNvCxnSpPr>
            <a:cxnSpLocks/>
          </p:cNvCxnSpPr>
          <p:nvPr/>
        </p:nvCxnSpPr>
        <p:spPr>
          <a:xfrm flipV="1">
            <a:off x="4999001" y="897467"/>
            <a:ext cx="0" cy="4865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54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7" grpId="0" animBg="1"/>
      <p:bldP spid="37" grpId="1" animBg="1"/>
      <p:bldP spid="40" grpId="0" animBg="1"/>
      <p:bldP spid="40" grpId="1" animBg="1"/>
      <p:bldP spid="43" grpId="0" animBg="1"/>
      <p:bldP spid="43" grpId="1" animBg="1"/>
      <p:bldP spid="31" grpId="0" animBg="1"/>
      <p:bldP spid="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uilding, person, outdoor, fire&#10;&#10;Description automatically generated">
            <a:extLst>
              <a:ext uri="{FF2B5EF4-FFF2-40B4-BE49-F238E27FC236}">
                <a16:creationId xmlns:a16="http://schemas.microsoft.com/office/drawing/2014/main" id="{B28BED1E-CFC1-994C-8DD5-B02E1A36BC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FF47F-CF8D-6443-A2CB-ECEE32E6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20920" cy="1111625"/>
          </a:xfrm>
        </p:spPr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5AB87-7BD0-FA4C-90CC-41CBF495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B3899-60DD-FF4E-AFC5-17C94C20A5BE}"/>
              </a:ext>
            </a:extLst>
          </p:cNvPr>
          <p:cNvSpPr/>
          <p:nvPr/>
        </p:nvSpPr>
        <p:spPr>
          <a:xfrm>
            <a:off x="185383" y="4985086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 descr="Lightbulb">
            <a:extLst>
              <a:ext uri="{FF2B5EF4-FFF2-40B4-BE49-F238E27FC236}">
                <a16:creationId xmlns:a16="http://schemas.microsoft.com/office/drawing/2014/main" id="{1F6531D7-C3D9-BC42-B2EC-4EFC98F98B4E}"/>
              </a:ext>
            </a:extLst>
          </p:cNvPr>
          <p:cNvSpPr/>
          <p:nvPr/>
        </p:nvSpPr>
        <p:spPr>
          <a:xfrm>
            <a:off x="7981030" y="365125"/>
            <a:ext cx="1111624" cy="11116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4733605"/>
              <a:satOff val="-26003"/>
              <a:lumOff val="-25884"/>
              <a:alphaOff val="0"/>
            </a:schemeClr>
          </a:effectRef>
          <a:fontRef idx="minor">
            <a:schemeClr val="lt1"/>
          </a:fontRef>
        </p:style>
      </p:sp>
      <p:pic>
        <p:nvPicPr>
          <p:cNvPr id="35" name="Logo 03" descr="Icon&#10;&#10;Description automatically generated">
            <a:extLst>
              <a:ext uri="{FF2B5EF4-FFF2-40B4-BE49-F238E27FC236}">
                <a16:creationId xmlns:a16="http://schemas.microsoft.com/office/drawing/2014/main" id="{0EEBF0A8-E31A-8B4C-86D2-DF9C0A411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881" y="3210166"/>
            <a:ext cx="1111624" cy="1111624"/>
          </a:xfrm>
          <a:prstGeom prst="rect">
            <a:avLst/>
          </a:prstGeom>
        </p:spPr>
      </p:pic>
      <p:sp>
        <p:nvSpPr>
          <p:cNvPr id="36" name="Reco 01">
            <a:extLst>
              <a:ext uri="{FF2B5EF4-FFF2-40B4-BE49-F238E27FC236}">
                <a16:creationId xmlns:a16="http://schemas.microsoft.com/office/drawing/2014/main" id="{90825B86-FC81-254D-A128-D3BA6E594F63}"/>
              </a:ext>
            </a:extLst>
          </p:cNvPr>
          <p:cNvSpPr txBox="1">
            <a:spLocks/>
          </p:cNvSpPr>
          <p:nvPr/>
        </p:nvSpPr>
        <p:spPr>
          <a:xfrm>
            <a:off x="3104231" y="1734375"/>
            <a:ext cx="7154888" cy="100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US" sz="2400" dirty="0"/>
              <a:t>Partner with </a:t>
            </a:r>
            <a:r>
              <a:rPr lang="en-US" sz="2400" dirty="0" err="1"/>
              <a:t>Scuf</a:t>
            </a:r>
            <a:r>
              <a:rPr lang="en-US" sz="2400" dirty="0"/>
              <a:t> Gaming for a CDL  edition controller for Xbox &amp; PS</a:t>
            </a:r>
          </a:p>
        </p:txBody>
      </p:sp>
      <p:sp>
        <p:nvSpPr>
          <p:cNvPr id="37" name="Reco 03">
            <a:extLst>
              <a:ext uri="{FF2B5EF4-FFF2-40B4-BE49-F238E27FC236}">
                <a16:creationId xmlns:a16="http://schemas.microsoft.com/office/drawing/2014/main" id="{C122F606-2E1D-B04D-9B41-13C9895E057A}"/>
              </a:ext>
            </a:extLst>
          </p:cNvPr>
          <p:cNvSpPr txBox="1">
            <a:spLocks/>
          </p:cNvSpPr>
          <p:nvPr/>
        </p:nvSpPr>
        <p:spPr>
          <a:xfrm>
            <a:off x="3104231" y="4799265"/>
            <a:ext cx="7343636" cy="974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US" sz="2400" dirty="0"/>
              <a:t>Increase influencer marketing with teams in order to increase CDL’s reach (e.g. </a:t>
            </a:r>
            <a:r>
              <a:rPr lang="en-US" sz="2400" dirty="0" err="1"/>
              <a:t>Gamefuel</a:t>
            </a:r>
            <a:r>
              <a:rPr lang="en-US" sz="2400" dirty="0"/>
              <a:t>)</a:t>
            </a:r>
          </a:p>
        </p:txBody>
      </p:sp>
      <p:pic>
        <p:nvPicPr>
          <p:cNvPr id="39" name="Logo 02" descr="Icon&#10;&#10;Description automatically generated">
            <a:extLst>
              <a:ext uri="{FF2B5EF4-FFF2-40B4-BE49-F238E27FC236}">
                <a16:creationId xmlns:a16="http://schemas.microsoft.com/office/drawing/2014/main" id="{2C56E016-9A5F-0E44-87D2-BECA1E2BA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450" y="4730663"/>
            <a:ext cx="1111625" cy="1111625"/>
          </a:xfrm>
          <a:prstGeom prst="rect">
            <a:avLst/>
          </a:prstGeom>
        </p:spPr>
      </p:pic>
      <p:sp>
        <p:nvSpPr>
          <p:cNvPr id="40" name="Reco 02">
            <a:extLst>
              <a:ext uri="{FF2B5EF4-FFF2-40B4-BE49-F238E27FC236}">
                <a16:creationId xmlns:a16="http://schemas.microsoft.com/office/drawing/2014/main" id="{63545663-0C00-7F49-811E-53AFC11EA629}"/>
              </a:ext>
            </a:extLst>
          </p:cNvPr>
          <p:cNvSpPr txBox="1">
            <a:spLocks/>
          </p:cNvSpPr>
          <p:nvPr/>
        </p:nvSpPr>
        <p:spPr>
          <a:xfrm>
            <a:off x="3104231" y="3261170"/>
            <a:ext cx="7343636" cy="100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r>
              <a:rPr lang="en-US" sz="2400" dirty="0"/>
              <a:t>Partner with peripheral manufacturers (e.g. Astro) for CDL edition products  (e.g. Headsets)</a:t>
            </a:r>
          </a:p>
        </p:txBody>
      </p:sp>
      <p:pic>
        <p:nvPicPr>
          <p:cNvPr id="5" name="Logo 1" descr="Icon&#10;&#10;Description automatically generated">
            <a:extLst>
              <a:ext uri="{FF2B5EF4-FFF2-40B4-BE49-F238E27FC236}">
                <a16:creationId xmlns:a16="http://schemas.microsoft.com/office/drawing/2014/main" id="{F4F23D76-F4F6-C94C-8E7E-1EE14C95B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881" y="1683370"/>
            <a:ext cx="1111625" cy="1111625"/>
          </a:xfrm>
          <a:prstGeom prst="rect">
            <a:avLst/>
          </a:prstGeom>
        </p:spPr>
      </p:pic>
      <p:pic>
        <p:nvPicPr>
          <p:cNvPr id="8194" name="Picture 2" descr="ASTRO Gaming introduces The Call of Duty®: Black Ops Cold War A10 Headset, designed to deliver audio quality, comfort and durability at an affordable price point that would exceed all user expectations. (Photo: Business Wire)">
            <a:extLst>
              <a:ext uri="{FF2B5EF4-FFF2-40B4-BE49-F238E27FC236}">
                <a16:creationId xmlns:a16="http://schemas.microsoft.com/office/drawing/2014/main" id="{AAEC959B-9F83-4748-B087-2D9B74A4D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837" y="758536"/>
            <a:ext cx="8574713" cy="57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20DF892-214A-3844-AED3-A6EE19076235}"/>
              </a:ext>
            </a:extLst>
          </p:cNvPr>
          <p:cNvSpPr txBox="1">
            <a:spLocks/>
          </p:cNvSpPr>
          <p:nvPr/>
        </p:nvSpPr>
        <p:spPr>
          <a:xfrm>
            <a:off x="1080472" y="1627522"/>
            <a:ext cx="9988166" cy="1499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can we increase CDL’s reach?</a:t>
            </a:r>
          </a:p>
        </p:txBody>
      </p:sp>
      <p:pic>
        <p:nvPicPr>
          <p:cNvPr id="19" name="Graphic 18" descr="Magnet with solid fill">
            <a:extLst>
              <a:ext uri="{FF2B5EF4-FFF2-40B4-BE49-F238E27FC236}">
                <a16:creationId xmlns:a16="http://schemas.microsoft.com/office/drawing/2014/main" id="{F91ABB02-BE6B-9D4F-8B28-2BBF15B440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036692">
            <a:off x="6479811" y="3346512"/>
            <a:ext cx="1854281" cy="1854281"/>
          </a:xfrm>
          <a:prstGeom prst="rect">
            <a:avLst/>
          </a:prstGeom>
        </p:spPr>
      </p:pic>
      <p:pic>
        <p:nvPicPr>
          <p:cNvPr id="20" name="Graphic 19" descr="Group of people with solid fill">
            <a:extLst>
              <a:ext uri="{FF2B5EF4-FFF2-40B4-BE49-F238E27FC236}">
                <a16:creationId xmlns:a16="http://schemas.microsoft.com/office/drawing/2014/main" id="{0E2C01CF-5831-F746-836B-60A396C961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1886" y="2782531"/>
            <a:ext cx="3262669" cy="32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5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0" grpId="0"/>
      <p:bldP spid="18" grpId="0"/>
      <p:bldP spid="1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740B0-A143-324E-AE1F-73AABA091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45" y="4412578"/>
            <a:ext cx="5916226" cy="129929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Text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2BB82-3FBA-4C4A-9B66-5F13FADB6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479" y="5725204"/>
            <a:ext cx="3362757" cy="947784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By Jack Daoud</a:t>
            </a:r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10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BDF553AE-39E3-5245-A981-7D2B60B5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A picture containing outdoor, snow, tree, person&#10;&#10;Description automatically generated">
            <a:extLst>
              <a:ext uri="{FF2B5EF4-FFF2-40B4-BE49-F238E27FC236}">
                <a16:creationId xmlns:a16="http://schemas.microsoft.com/office/drawing/2014/main" id="{4D19F8C2-F6FC-DB44-A98D-E8CB61B9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A9B55F58-EEC5-7448-9B97-0B3519CC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745" y="2782121"/>
            <a:ext cx="12192000" cy="503936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6256799-53A6-9D4D-8C71-0939486A9BE2}"/>
              </a:ext>
            </a:extLst>
          </p:cNvPr>
          <p:cNvSpPr txBox="1">
            <a:spLocks/>
          </p:cNvSpPr>
          <p:nvPr/>
        </p:nvSpPr>
        <p:spPr>
          <a:xfrm>
            <a:off x="7178592" y="-321834"/>
            <a:ext cx="5916226" cy="1299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874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outdoor, military vehicle, weapon&#10;&#10;Description automatically generated">
            <a:extLst>
              <a:ext uri="{FF2B5EF4-FFF2-40B4-BE49-F238E27FC236}">
                <a16:creationId xmlns:a16="http://schemas.microsoft.com/office/drawing/2014/main" id="{3450E132-8367-EE44-8FD6-F377E33D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8B105D55-60EC-8E43-80E8-DC3780A6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EF904A-F268-9445-BBC9-3DA10DDEDA58}"/>
              </a:ext>
            </a:extLst>
          </p:cNvPr>
          <p:cNvSpPr txBox="1">
            <a:spLocks/>
          </p:cNvSpPr>
          <p:nvPr/>
        </p:nvSpPr>
        <p:spPr>
          <a:xfrm>
            <a:off x="1080472" y="1055616"/>
            <a:ext cx="9988166" cy="1499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can we increase CDL’s reach?</a:t>
            </a:r>
          </a:p>
        </p:txBody>
      </p:sp>
      <p:pic>
        <p:nvPicPr>
          <p:cNvPr id="3" name="Graphic 2" descr="Magnet with solid fill">
            <a:extLst>
              <a:ext uri="{FF2B5EF4-FFF2-40B4-BE49-F238E27FC236}">
                <a16:creationId xmlns:a16="http://schemas.microsoft.com/office/drawing/2014/main" id="{B518E1BE-D7FE-6642-8C28-F5098087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036692">
            <a:off x="6479811" y="3346512"/>
            <a:ext cx="1854281" cy="1854281"/>
          </a:xfrm>
          <a:prstGeom prst="rect">
            <a:avLst/>
          </a:prstGeom>
        </p:spPr>
      </p:pic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5D4A9C51-D175-BB49-892B-4F6DD21F0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886" y="2782531"/>
            <a:ext cx="3262669" cy="32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, military vehicle, weapon&#10;&#10;Description automatically generated">
            <a:extLst>
              <a:ext uri="{FF2B5EF4-FFF2-40B4-BE49-F238E27FC236}">
                <a16:creationId xmlns:a16="http://schemas.microsoft.com/office/drawing/2014/main" id="{2064A56F-58BB-4649-8002-2BD4BBE38D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10617-9DC8-C846-B3FF-64A2B8F8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82D198-8EE8-8E4A-8EF8-EC2BF402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ACCC3FF-E57C-3941-B05D-800D7C2EE3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530098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38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2C1DA0-84DC-42BD-84AC-F3623C9D0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2E4BA3-E16D-45D2-BE24-35B5E6125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4B7195-44A2-4AB7-978A-D13599DF7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BC3639-CEF4-416D-8D63-364FBF2C9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078C719-3345-4B4A-8E0E-396D44E6B8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9B3185-D0B5-4C00-8F33-F8D8B3AB8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279BB6-06DE-4FA6-9295-EBB3D4EEF3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49B29A-3853-4F20-A048-104CF42681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EDF80C45-83B4-7743-9F99-990859A123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E0049-2455-C843-AF98-85A3A9ED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36E2C4-3726-D942-A216-52597300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CDDAF4-F10A-E14A-B07F-0F41879761E6}"/>
              </a:ext>
            </a:extLst>
          </p:cNvPr>
          <p:cNvSpPr/>
          <p:nvPr/>
        </p:nvSpPr>
        <p:spPr>
          <a:xfrm>
            <a:off x="4909060" y="3678598"/>
            <a:ext cx="1988684" cy="36932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 descr="Bar chart">
            <a:extLst>
              <a:ext uri="{FF2B5EF4-FFF2-40B4-BE49-F238E27FC236}">
                <a16:creationId xmlns:a16="http://schemas.microsoft.com/office/drawing/2014/main" id="{0398CE87-CA87-AE41-AC61-8EDD41403F14}"/>
              </a:ext>
            </a:extLst>
          </p:cNvPr>
          <p:cNvSpPr/>
          <p:nvPr/>
        </p:nvSpPr>
        <p:spPr>
          <a:xfrm>
            <a:off x="278444" y="6513443"/>
            <a:ext cx="292498" cy="2735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6F320-72A7-4048-8790-AFD996FEAB49}"/>
              </a:ext>
            </a:extLst>
          </p:cNvPr>
          <p:cNvSpPr txBox="1"/>
          <p:nvPr/>
        </p:nvSpPr>
        <p:spPr>
          <a:xfrm>
            <a:off x="485080" y="6583107"/>
            <a:ext cx="1210576" cy="1383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Overview</a:t>
            </a:r>
          </a:p>
        </p:txBody>
      </p:sp>
      <p:pic>
        <p:nvPicPr>
          <p:cNvPr id="13" name="Followers per Team" descr="Chart, histogram&#10;&#10;Description automatically generated">
            <a:extLst>
              <a:ext uri="{FF2B5EF4-FFF2-40B4-BE49-F238E27FC236}">
                <a16:creationId xmlns:a16="http://schemas.microsoft.com/office/drawing/2014/main" id="{0F42BF66-5ED9-3142-BFA5-309D6DD51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135" y="0"/>
            <a:ext cx="6858000" cy="6858000"/>
          </a:xfrm>
          <a:prstGeom prst="rect">
            <a:avLst/>
          </a:prstGeom>
        </p:spPr>
      </p:pic>
      <p:pic>
        <p:nvPicPr>
          <p:cNvPr id="9" name="Cross 01" descr="Close with solid fill">
            <a:extLst>
              <a:ext uri="{FF2B5EF4-FFF2-40B4-BE49-F238E27FC236}">
                <a16:creationId xmlns:a16="http://schemas.microsoft.com/office/drawing/2014/main" id="{1B4E04CD-7180-4246-8513-75CE30624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2908" y="4319332"/>
            <a:ext cx="914400" cy="914400"/>
          </a:xfrm>
          <a:prstGeom prst="rect">
            <a:avLst/>
          </a:prstGeom>
        </p:spPr>
      </p:pic>
      <p:pic>
        <p:nvPicPr>
          <p:cNvPr id="10" name="Cross 01" descr="Close with solid fill">
            <a:extLst>
              <a:ext uri="{FF2B5EF4-FFF2-40B4-BE49-F238E27FC236}">
                <a16:creationId xmlns:a16="http://schemas.microsoft.com/office/drawing/2014/main" id="{8393AE1F-7DC3-C440-9A25-A19BFD5C7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1308" y="4569703"/>
            <a:ext cx="914400" cy="914400"/>
          </a:xfrm>
          <a:prstGeom prst="rect">
            <a:avLst/>
          </a:prstGeom>
        </p:spPr>
      </p:pic>
      <p:pic>
        <p:nvPicPr>
          <p:cNvPr id="11" name="Cross 01" descr="Close with solid fill">
            <a:extLst>
              <a:ext uri="{FF2B5EF4-FFF2-40B4-BE49-F238E27FC236}">
                <a16:creationId xmlns:a16="http://schemas.microsoft.com/office/drawing/2014/main" id="{CFB975F5-8481-AA48-9618-DA4439D62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4252" y="4319332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A7FB2A-FECD-ED45-879D-6FCACFC2E88F}"/>
              </a:ext>
            </a:extLst>
          </p:cNvPr>
          <p:cNvCxnSpPr>
            <a:cxnSpLocks/>
          </p:cNvCxnSpPr>
          <p:nvPr/>
        </p:nvCxnSpPr>
        <p:spPr>
          <a:xfrm flipV="1">
            <a:off x="4722908" y="2898470"/>
            <a:ext cx="3118238" cy="1054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41DC63-16CC-AE49-AAD2-D35D1D508AA7}"/>
              </a:ext>
            </a:extLst>
          </p:cNvPr>
          <p:cNvCxnSpPr>
            <a:cxnSpLocks/>
          </p:cNvCxnSpPr>
          <p:nvPr/>
        </p:nvCxnSpPr>
        <p:spPr>
          <a:xfrm flipV="1">
            <a:off x="3017641" y="1240604"/>
            <a:ext cx="1698752" cy="6204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57BFB-488D-2342-8461-A583303879EB}"/>
              </a:ext>
            </a:extLst>
          </p:cNvPr>
          <p:cNvCxnSpPr>
            <a:cxnSpLocks/>
          </p:cNvCxnSpPr>
          <p:nvPr/>
        </p:nvCxnSpPr>
        <p:spPr>
          <a:xfrm flipV="1">
            <a:off x="8389768" y="4319332"/>
            <a:ext cx="1332613" cy="683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E8E1E2-E6B2-2A44-A9E8-BFCEF86644C0}"/>
              </a:ext>
            </a:extLst>
          </p:cNvPr>
          <p:cNvCxnSpPr>
            <a:cxnSpLocks/>
          </p:cNvCxnSpPr>
          <p:nvPr/>
        </p:nvCxnSpPr>
        <p:spPr>
          <a:xfrm flipV="1">
            <a:off x="3674337" y="2227497"/>
            <a:ext cx="2457166" cy="992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7E18A164-C275-344A-93D3-BD23EC3AEC0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352686" y="1116726"/>
            <a:ext cx="1256641" cy="14785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9A0A589-45C8-724F-999D-DD4BFBEBBEE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908261" y="3237320"/>
            <a:ext cx="1268732" cy="14785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3BFE84-C79B-CC41-9BE5-D2192815538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055160" y="2024083"/>
            <a:ext cx="1256641" cy="14785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8812034-03F2-D647-8331-3103A7956CE9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4874862" y="209809"/>
            <a:ext cx="1256641" cy="1477902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A1765072-896F-2541-929C-6322D54255C4}"/>
              </a:ext>
            </a:extLst>
          </p:cNvPr>
          <p:cNvSpPr txBox="1">
            <a:spLocks/>
          </p:cNvSpPr>
          <p:nvPr/>
        </p:nvSpPr>
        <p:spPr>
          <a:xfrm>
            <a:off x="2668818" y="2704180"/>
            <a:ext cx="2910624" cy="133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3,600 </a:t>
            </a:r>
            <a:r>
              <a:rPr lang="en-US" dirty="0"/>
              <a:t>followers</a:t>
            </a:r>
          </a:p>
          <a:p>
            <a:pPr marL="0" indent="0" algn="ctr">
              <a:buNone/>
            </a:pPr>
            <a:r>
              <a:rPr lang="en-US" dirty="0"/>
              <a:t>per team</a:t>
            </a:r>
          </a:p>
        </p:txBody>
      </p:sp>
      <p:pic>
        <p:nvPicPr>
          <p:cNvPr id="73" name="Graphic 72" descr="Users">
            <a:extLst>
              <a:ext uri="{FF2B5EF4-FFF2-40B4-BE49-F238E27FC236}">
                <a16:creationId xmlns:a16="http://schemas.microsoft.com/office/drawing/2014/main" id="{47C95519-4AB5-614B-A781-29853B6995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10706" y="2123269"/>
            <a:ext cx="744119" cy="7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8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2B109CEC-984E-6448-9689-603C7A055B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E0049-2455-C843-AF98-85A3A9ED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Overview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36E2C4-3726-D942-A216-52597300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CDDAF4-F10A-E14A-B07F-0F41879761E6}"/>
              </a:ext>
            </a:extLst>
          </p:cNvPr>
          <p:cNvSpPr/>
          <p:nvPr/>
        </p:nvSpPr>
        <p:spPr>
          <a:xfrm>
            <a:off x="4909060" y="3678598"/>
            <a:ext cx="1988684" cy="36932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 descr="Bar chart">
            <a:extLst>
              <a:ext uri="{FF2B5EF4-FFF2-40B4-BE49-F238E27FC236}">
                <a16:creationId xmlns:a16="http://schemas.microsoft.com/office/drawing/2014/main" id="{0398CE87-CA87-AE41-AC61-8EDD41403F14}"/>
              </a:ext>
            </a:extLst>
          </p:cNvPr>
          <p:cNvSpPr/>
          <p:nvPr/>
        </p:nvSpPr>
        <p:spPr>
          <a:xfrm>
            <a:off x="278444" y="6513443"/>
            <a:ext cx="292498" cy="2735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96F320-72A7-4048-8790-AFD996FEAB49}"/>
              </a:ext>
            </a:extLst>
          </p:cNvPr>
          <p:cNvSpPr txBox="1"/>
          <p:nvPr/>
        </p:nvSpPr>
        <p:spPr>
          <a:xfrm>
            <a:off x="485080" y="6583107"/>
            <a:ext cx="1210576" cy="1383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Overview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24D7E79-4F6E-5045-9A81-513104DF499C}"/>
              </a:ext>
            </a:extLst>
          </p:cNvPr>
          <p:cNvSpPr txBox="1">
            <a:spLocks/>
          </p:cNvSpPr>
          <p:nvPr/>
        </p:nvSpPr>
        <p:spPr>
          <a:xfrm>
            <a:off x="2306250" y="5087242"/>
            <a:ext cx="3330660" cy="60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112,000 </a:t>
            </a:r>
            <a:r>
              <a:rPr lang="en-US" dirty="0"/>
              <a:t>tweets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4D79029C-DA83-E345-80CD-5E923597599A}"/>
              </a:ext>
            </a:extLst>
          </p:cNvPr>
          <p:cNvSpPr/>
          <p:nvPr/>
        </p:nvSpPr>
        <p:spPr>
          <a:xfrm rot="16200000">
            <a:off x="5862158" y="4913670"/>
            <a:ext cx="236681" cy="81105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3F5254B-9239-DF42-98B1-C1232EA766AD}"/>
              </a:ext>
            </a:extLst>
          </p:cNvPr>
          <p:cNvSpPr txBox="1">
            <a:spLocks/>
          </p:cNvSpPr>
          <p:nvPr/>
        </p:nvSpPr>
        <p:spPr>
          <a:xfrm>
            <a:off x="5392654" y="4900484"/>
            <a:ext cx="1162438" cy="3003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SRS of 50%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F646375-BA3F-E94A-95A2-3CCF67762FF2}"/>
              </a:ext>
            </a:extLst>
          </p:cNvPr>
          <p:cNvSpPr txBox="1">
            <a:spLocks/>
          </p:cNvSpPr>
          <p:nvPr/>
        </p:nvSpPr>
        <p:spPr>
          <a:xfrm>
            <a:off x="6184744" y="5014064"/>
            <a:ext cx="3330660" cy="60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56,000 </a:t>
            </a:r>
            <a:r>
              <a:rPr lang="en-US" dirty="0"/>
              <a:t>tweets</a:t>
            </a:r>
          </a:p>
        </p:txBody>
      </p:sp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AFB9DCB9-7E98-3847-9D69-BA1A13DF2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8651" y="4505125"/>
            <a:ext cx="609602" cy="60960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D5C60F8-EB61-834C-AE13-9309A3314CB9}"/>
              </a:ext>
            </a:extLst>
          </p:cNvPr>
          <p:cNvSpPr txBox="1">
            <a:spLocks/>
          </p:cNvSpPr>
          <p:nvPr/>
        </p:nvSpPr>
        <p:spPr>
          <a:xfrm>
            <a:off x="2676596" y="2690471"/>
            <a:ext cx="2910624" cy="128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3,600 </a:t>
            </a:r>
            <a:r>
              <a:rPr lang="en-US" dirty="0"/>
              <a:t>followers</a:t>
            </a:r>
          </a:p>
          <a:p>
            <a:pPr marL="0" indent="0" algn="ctr">
              <a:buNone/>
            </a:pPr>
            <a:r>
              <a:rPr lang="en-US" dirty="0"/>
              <a:t>per team</a:t>
            </a:r>
          </a:p>
        </p:txBody>
      </p:sp>
      <p:pic>
        <p:nvPicPr>
          <p:cNvPr id="38" name="Graphic 37" descr="Document with solid fill">
            <a:extLst>
              <a:ext uri="{FF2B5EF4-FFF2-40B4-BE49-F238E27FC236}">
                <a16:creationId xmlns:a16="http://schemas.microsoft.com/office/drawing/2014/main" id="{FD3776E3-16FF-2841-8C0A-E94BF0630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8120" y="4505125"/>
            <a:ext cx="609602" cy="609602"/>
          </a:xfrm>
          <a:prstGeom prst="rect">
            <a:avLst/>
          </a:prstGeom>
        </p:spPr>
      </p:pic>
      <p:pic>
        <p:nvPicPr>
          <p:cNvPr id="39" name="Graphic 38" descr="Document with solid fill">
            <a:extLst>
              <a:ext uri="{FF2B5EF4-FFF2-40B4-BE49-F238E27FC236}">
                <a16:creationId xmlns:a16="http://schemas.microsoft.com/office/drawing/2014/main" id="{41321319-B5CD-E845-B186-4E1ECB4E2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7589" y="4505125"/>
            <a:ext cx="609602" cy="609602"/>
          </a:xfrm>
          <a:prstGeom prst="rect">
            <a:avLst/>
          </a:prstGeom>
        </p:spPr>
      </p:pic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3D73DBC5-9567-004A-B736-FB2B215F7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7058" y="4509771"/>
            <a:ext cx="609602" cy="609602"/>
          </a:xfrm>
          <a:prstGeom prst="rect">
            <a:avLst/>
          </a:prstGeom>
        </p:spPr>
      </p:pic>
      <p:sp>
        <p:nvSpPr>
          <p:cNvPr id="41" name="Down Arrow 40">
            <a:extLst>
              <a:ext uri="{FF2B5EF4-FFF2-40B4-BE49-F238E27FC236}">
                <a16:creationId xmlns:a16="http://schemas.microsoft.com/office/drawing/2014/main" id="{ACF1EDF6-4AE3-FE44-92F4-DA748BED9127}"/>
              </a:ext>
            </a:extLst>
          </p:cNvPr>
          <p:cNvSpPr/>
          <p:nvPr/>
        </p:nvSpPr>
        <p:spPr>
          <a:xfrm rot="16200000">
            <a:off x="5862158" y="2117945"/>
            <a:ext cx="236681" cy="81105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28AD5A3-C014-784C-BF86-8FA04E6D81AF}"/>
              </a:ext>
            </a:extLst>
          </p:cNvPr>
          <p:cNvSpPr txBox="1">
            <a:spLocks/>
          </p:cNvSpPr>
          <p:nvPr/>
        </p:nvSpPr>
        <p:spPr>
          <a:xfrm>
            <a:off x="6422392" y="2254852"/>
            <a:ext cx="2217666" cy="1423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10 </a:t>
            </a:r>
            <a:r>
              <a:rPr lang="en-US" dirty="0"/>
              <a:t>tweets </a:t>
            </a:r>
          </a:p>
          <a:p>
            <a:pPr marL="0" indent="0" algn="ctr">
              <a:buNone/>
            </a:pPr>
            <a:r>
              <a:rPr lang="en-US" dirty="0"/>
              <a:t>per follower</a:t>
            </a:r>
          </a:p>
        </p:txBody>
      </p:sp>
      <p:pic>
        <p:nvPicPr>
          <p:cNvPr id="49" name="Graphic 48" descr="Users">
            <a:extLst>
              <a:ext uri="{FF2B5EF4-FFF2-40B4-BE49-F238E27FC236}">
                <a16:creationId xmlns:a16="http://schemas.microsoft.com/office/drawing/2014/main" id="{B7ADE475-BD62-284F-B71C-38C2EEA2F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2798" y="2128944"/>
            <a:ext cx="744119" cy="7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6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4" grpId="0"/>
      <p:bldP spid="41" grpId="0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outdoor, tear gas, weapon&#10;&#10;Description automatically generated">
            <a:extLst>
              <a:ext uri="{FF2B5EF4-FFF2-40B4-BE49-F238E27FC236}">
                <a16:creationId xmlns:a16="http://schemas.microsoft.com/office/drawing/2014/main" id="{9E62A72B-14FB-8B46-9289-217467A3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882"/>
            <a:ext cx="10515600" cy="948018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Text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E2692-C89E-2F48-8FCA-147324B1F1FA}"/>
              </a:ext>
            </a:extLst>
          </p:cNvPr>
          <p:cNvSpPr txBox="1"/>
          <p:nvPr/>
        </p:nvSpPr>
        <p:spPr>
          <a:xfrm>
            <a:off x="541013" y="6574152"/>
            <a:ext cx="1210576" cy="233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Processing</a:t>
            </a:r>
          </a:p>
        </p:txBody>
      </p:sp>
      <p:sp>
        <p:nvSpPr>
          <p:cNvPr id="35" name="Rectangle 34" descr="Database">
            <a:extLst>
              <a:ext uri="{FF2B5EF4-FFF2-40B4-BE49-F238E27FC236}">
                <a16:creationId xmlns:a16="http://schemas.microsoft.com/office/drawing/2014/main" id="{8DA81C2F-F935-E247-82D7-7A5B3AA0FFD7}"/>
              </a:ext>
            </a:extLst>
          </p:cNvPr>
          <p:cNvSpPr/>
          <p:nvPr/>
        </p:nvSpPr>
        <p:spPr>
          <a:xfrm>
            <a:off x="278444" y="6513443"/>
            <a:ext cx="327487" cy="27358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577868"/>
              <a:satOff val="-8668"/>
              <a:lumOff val="-8628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Graphic 9" descr="Filter outline">
            <a:extLst>
              <a:ext uri="{FF2B5EF4-FFF2-40B4-BE49-F238E27FC236}">
                <a16:creationId xmlns:a16="http://schemas.microsoft.com/office/drawing/2014/main" id="{6F56DA8E-B869-5542-AB77-2B6D76ED2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4582" y="966954"/>
            <a:ext cx="6850676" cy="492409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A48F36-7C4E-8A41-A193-41944E02927A}"/>
              </a:ext>
            </a:extLst>
          </p:cNvPr>
          <p:cNvSpPr txBox="1">
            <a:spLocks/>
          </p:cNvSpPr>
          <p:nvPr/>
        </p:nvSpPr>
        <p:spPr>
          <a:xfrm>
            <a:off x="4340024" y="1811651"/>
            <a:ext cx="3330660" cy="60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56,000 </a:t>
            </a:r>
            <a:r>
              <a:rPr lang="en-US" dirty="0"/>
              <a:t>tweets</a:t>
            </a:r>
          </a:p>
        </p:txBody>
      </p:sp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66FCEA2D-E06F-4A4A-8986-8F8DB6A0AE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9995" y="2486569"/>
            <a:ext cx="621876" cy="621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3FCFD3-9A59-D64F-B675-70D58F419B19}"/>
              </a:ext>
            </a:extLst>
          </p:cNvPr>
          <p:cNvSpPr txBox="1"/>
          <p:nvPr/>
        </p:nvSpPr>
        <p:spPr>
          <a:xfrm rot="20050327">
            <a:off x="3147356" y="3581896"/>
            <a:ext cx="66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CoD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9DEF9-DF3F-F94F-800D-6F131CBD76B0}"/>
              </a:ext>
            </a:extLst>
          </p:cNvPr>
          <p:cNvSpPr txBox="1"/>
          <p:nvPr/>
        </p:nvSpPr>
        <p:spPr>
          <a:xfrm rot="21261114">
            <a:off x="3696937" y="4328310"/>
            <a:ext cx="149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Call of Duty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6D279E-71FF-B54D-91A2-8D39A8F9E6B4}"/>
              </a:ext>
            </a:extLst>
          </p:cNvPr>
          <p:cNvSpPr txBox="1"/>
          <p:nvPr/>
        </p:nvSpPr>
        <p:spPr>
          <a:xfrm rot="535967">
            <a:off x="7085626" y="3461959"/>
            <a:ext cx="201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Modern Warfare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F13204-17DF-8647-A0FF-F8D2ECB7646B}"/>
              </a:ext>
            </a:extLst>
          </p:cNvPr>
          <p:cNvSpPr txBox="1"/>
          <p:nvPr/>
        </p:nvSpPr>
        <p:spPr>
          <a:xfrm rot="20971141">
            <a:off x="7546884" y="453619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E10A0-7586-454C-9312-1C12C6EC6AB5}"/>
              </a:ext>
            </a:extLst>
          </p:cNvPr>
          <p:cNvSpPr txBox="1"/>
          <p:nvPr/>
        </p:nvSpPr>
        <p:spPr>
          <a:xfrm rot="1471820">
            <a:off x="4518039" y="340904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CDL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0C576-1A9F-D742-BF13-AF0DBDDE8D2A}"/>
              </a:ext>
            </a:extLst>
          </p:cNvPr>
          <p:cNvSpPr txBox="1"/>
          <p:nvPr/>
        </p:nvSpPr>
        <p:spPr>
          <a:xfrm rot="21309121">
            <a:off x="6422918" y="398728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Guerillas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CF0C0A9-0ED8-7442-AB50-9F7E8E852AC2}"/>
              </a:ext>
            </a:extLst>
          </p:cNvPr>
          <p:cNvSpPr txBox="1">
            <a:spLocks/>
          </p:cNvSpPr>
          <p:nvPr/>
        </p:nvSpPr>
        <p:spPr>
          <a:xfrm>
            <a:off x="4314590" y="5272729"/>
            <a:ext cx="3330660" cy="60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6,800 </a:t>
            </a:r>
            <a:r>
              <a:rPr lang="en-US" dirty="0"/>
              <a:t>tweets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1EF587-6FD4-C84A-84B9-FD8839A669E8}"/>
              </a:ext>
            </a:extLst>
          </p:cNvPr>
          <p:cNvSpPr txBox="1"/>
          <p:nvPr/>
        </p:nvSpPr>
        <p:spPr>
          <a:xfrm rot="5400000">
            <a:off x="5570371" y="393781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85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23" grpId="0"/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ree, outdoor, tear gas, weapon&#10;&#10;Description automatically generated">
            <a:extLst>
              <a:ext uri="{FF2B5EF4-FFF2-40B4-BE49-F238E27FC236}">
                <a16:creationId xmlns:a16="http://schemas.microsoft.com/office/drawing/2014/main" id="{E3C6F47D-57B0-CD45-BDAF-EF89D74C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Text Processing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383B75-60D6-C948-84B8-34E376A85F5C}"/>
              </a:ext>
            </a:extLst>
          </p:cNvPr>
          <p:cNvSpPr/>
          <p:nvPr/>
        </p:nvSpPr>
        <p:spPr>
          <a:xfrm>
            <a:off x="3295412" y="1469571"/>
            <a:ext cx="5603659" cy="993416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D0CE2-5240-6C4E-B331-A1028C19FA03}"/>
              </a:ext>
            </a:extLst>
          </p:cNvPr>
          <p:cNvSpPr txBox="1"/>
          <p:nvPr/>
        </p:nvSpPr>
        <p:spPr>
          <a:xfrm>
            <a:off x="3904138" y="1676234"/>
            <a:ext cx="486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 @</a:t>
            </a:r>
            <a:r>
              <a:rPr lang="en-US" dirty="0" err="1"/>
              <a:t>DadJokes</a:t>
            </a:r>
            <a:r>
              <a:rPr lang="en-US" dirty="0"/>
              <a:t>: Why don't eggs 🥚 tell jokes? They'd crack each other up! 😂</a:t>
            </a:r>
          </a:p>
          <a:p>
            <a:r>
              <a:rPr lang="en-US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01F805-2656-0440-94A6-9605E5341A9D}"/>
              </a:ext>
            </a:extLst>
          </p:cNvPr>
          <p:cNvSpPr/>
          <p:nvPr/>
        </p:nvSpPr>
        <p:spPr>
          <a:xfrm>
            <a:off x="3163541" y="5275495"/>
            <a:ext cx="5603659" cy="993416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Twitter logo (Top)">
            <a:extLst>
              <a:ext uri="{FF2B5EF4-FFF2-40B4-BE49-F238E27FC236}">
                <a16:creationId xmlns:a16="http://schemas.microsoft.com/office/drawing/2014/main" id="{B0296E88-8760-F04C-8710-FA53C612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77" y="1704168"/>
            <a:ext cx="355661" cy="2891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B5D8C1-3809-A649-8D09-2923327FE88B}"/>
              </a:ext>
            </a:extLst>
          </p:cNvPr>
          <p:cNvSpPr txBox="1"/>
          <p:nvPr/>
        </p:nvSpPr>
        <p:spPr>
          <a:xfrm>
            <a:off x="3904138" y="5518504"/>
            <a:ext cx="486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eggs jokes crack laughing</a:t>
            </a:r>
          </a:p>
        </p:txBody>
      </p:sp>
      <p:pic>
        <p:nvPicPr>
          <p:cNvPr id="17" name="Twitter logo (Bottom)">
            <a:extLst>
              <a:ext uri="{FF2B5EF4-FFF2-40B4-BE49-F238E27FC236}">
                <a16:creationId xmlns:a16="http://schemas.microsoft.com/office/drawing/2014/main" id="{A6FAF1E9-09A6-364B-95C1-1EA33066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77" y="5546438"/>
            <a:ext cx="355661" cy="28915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8DE03C-C03F-6F4F-A6BE-0B9892AC6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412" y="2936221"/>
            <a:ext cx="6949663" cy="18270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URLs, RT, Usernames, Punctuation, 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Substitute Emojis with 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Lower Case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Remove Stop Words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D32DD824-64CC-6C4B-8052-04A310187956}"/>
              </a:ext>
            </a:extLst>
          </p:cNvPr>
          <p:cNvSpPr/>
          <p:nvPr/>
        </p:nvSpPr>
        <p:spPr>
          <a:xfrm>
            <a:off x="1581647" y="2754750"/>
            <a:ext cx="1378710" cy="2331157"/>
          </a:xfrm>
          <a:prstGeom prst="chevron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FAC0B591-E0FD-754A-B5EE-32EC19187DAE}"/>
              </a:ext>
            </a:extLst>
          </p:cNvPr>
          <p:cNvSpPr/>
          <p:nvPr/>
        </p:nvSpPr>
        <p:spPr>
          <a:xfrm>
            <a:off x="605931" y="2755068"/>
            <a:ext cx="1378710" cy="2331157"/>
          </a:xfrm>
          <a:prstGeom prst="chevron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R Logo">
            <a:extLst>
              <a:ext uri="{FF2B5EF4-FFF2-40B4-BE49-F238E27FC236}">
                <a16:creationId xmlns:a16="http://schemas.microsoft.com/office/drawing/2014/main" id="{F476BB3B-DA04-3849-B7ED-1A6AA5F10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601" y="3157056"/>
            <a:ext cx="1713765" cy="13255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3E2692-C89E-2F48-8FCA-147324B1F1FA}"/>
              </a:ext>
            </a:extLst>
          </p:cNvPr>
          <p:cNvSpPr txBox="1"/>
          <p:nvPr/>
        </p:nvSpPr>
        <p:spPr>
          <a:xfrm>
            <a:off x="541013" y="6574152"/>
            <a:ext cx="1210576" cy="233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Processing</a:t>
            </a:r>
          </a:p>
        </p:txBody>
      </p:sp>
      <p:sp>
        <p:nvSpPr>
          <p:cNvPr id="23" name="Rectangle 22" descr="Database">
            <a:extLst>
              <a:ext uri="{FF2B5EF4-FFF2-40B4-BE49-F238E27FC236}">
                <a16:creationId xmlns:a16="http://schemas.microsoft.com/office/drawing/2014/main" id="{7E117E73-0DB9-C04A-8202-B9FDE0E7B7EA}"/>
              </a:ext>
            </a:extLst>
          </p:cNvPr>
          <p:cNvSpPr/>
          <p:nvPr/>
        </p:nvSpPr>
        <p:spPr>
          <a:xfrm>
            <a:off x="278444" y="6513443"/>
            <a:ext cx="327487" cy="27358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577868"/>
              <a:satOff val="-8668"/>
              <a:lumOff val="-8628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78E12490-64A0-E44D-A511-C0D7137A8E88}"/>
              </a:ext>
            </a:extLst>
          </p:cNvPr>
          <p:cNvSpPr/>
          <p:nvPr/>
        </p:nvSpPr>
        <p:spPr>
          <a:xfrm>
            <a:off x="5668648" y="2546506"/>
            <a:ext cx="929502" cy="2635260"/>
          </a:xfrm>
          <a:prstGeom prst="downArrow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7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0" grpId="0" uiExpand="1" build="p"/>
      <p:bldP spid="26" grpId="0" animBg="1"/>
      <p:bldP spid="27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tear gas, weapon&#10;&#10;Description automatically generated">
            <a:extLst>
              <a:ext uri="{FF2B5EF4-FFF2-40B4-BE49-F238E27FC236}">
                <a16:creationId xmlns:a16="http://schemas.microsoft.com/office/drawing/2014/main" id="{DBD128CC-9EE3-3048-90E8-6BA53220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882"/>
            <a:ext cx="10515600" cy="367553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Text Mining Approach: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8800" dirty="0"/>
              <a:t>Bag of Words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E2692-C89E-2F48-8FCA-147324B1F1FA}"/>
              </a:ext>
            </a:extLst>
          </p:cNvPr>
          <p:cNvSpPr txBox="1"/>
          <p:nvPr/>
        </p:nvSpPr>
        <p:spPr>
          <a:xfrm>
            <a:off x="541013" y="6574152"/>
            <a:ext cx="1210576" cy="233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b="1" kern="1200" dirty="0"/>
              <a:t>Data Processing</a:t>
            </a:r>
          </a:p>
        </p:txBody>
      </p:sp>
      <p:pic>
        <p:nvPicPr>
          <p:cNvPr id="34" name="Graphic 33" descr="Shopping bag outline">
            <a:extLst>
              <a:ext uri="{FF2B5EF4-FFF2-40B4-BE49-F238E27FC236}">
                <a16:creationId xmlns:a16="http://schemas.microsoft.com/office/drawing/2014/main" id="{2A0E7361-234B-584A-BA56-907A1B952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7371" y="-319258"/>
            <a:ext cx="7177258" cy="7177258"/>
          </a:xfrm>
          <a:prstGeom prst="rect">
            <a:avLst/>
          </a:prstGeom>
        </p:spPr>
      </p:pic>
      <p:sp>
        <p:nvSpPr>
          <p:cNvPr id="35" name="Rectangle 34" descr="Database">
            <a:extLst>
              <a:ext uri="{FF2B5EF4-FFF2-40B4-BE49-F238E27FC236}">
                <a16:creationId xmlns:a16="http://schemas.microsoft.com/office/drawing/2014/main" id="{8DA81C2F-F935-E247-82D7-7A5B3AA0FFD7}"/>
              </a:ext>
            </a:extLst>
          </p:cNvPr>
          <p:cNvSpPr/>
          <p:nvPr/>
        </p:nvSpPr>
        <p:spPr>
          <a:xfrm>
            <a:off x="278444" y="6513443"/>
            <a:ext cx="327487" cy="27358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577868"/>
              <a:satOff val="-8668"/>
              <a:lumOff val="-8628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CDC1A3C-D9A4-8245-9061-60F91CC6B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4307" y="2584479"/>
            <a:ext cx="5745843" cy="35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person, military uniform&#10;&#10;Description automatically generated">
            <a:extLst>
              <a:ext uri="{FF2B5EF4-FFF2-40B4-BE49-F238E27FC236}">
                <a16:creationId xmlns:a16="http://schemas.microsoft.com/office/drawing/2014/main" id="{CCBBECAD-1398-5842-83F6-29DDE9DB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96BDC-C4FA-5F49-B4D2-325C587B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89" y="2237029"/>
            <a:ext cx="7526191" cy="1906696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Findings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305CC-7D04-C442-A933-572B1F7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C0B7E-5A9C-AB4C-A029-018E90008739}"/>
              </a:ext>
            </a:extLst>
          </p:cNvPr>
          <p:cNvSpPr/>
          <p:nvPr/>
        </p:nvSpPr>
        <p:spPr>
          <a:xfrm>
            <a:off x="138205" y="4637307"/>
            <a:ext cx="237388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 descr="Magnifying glass">
            <a:extLst>
              <a:ext uri="{FF2B5EF4-FFF2-40B4-BE49-F238E27FC236}">
                <a16:creationId xmlns:a16="http://schemas.microsoft.com/office/drawing/2014/main" id="{475A6286-B6F8-644C-9A5A-3CB056186A77}"/>
              </a:ext>
            </a:extLst>
          </p:cNvPr>
          <p:cNvSpPr/>
          <p:nvPr/>
        </p:nvSpPr>
        <p:spPr>
          <a:xfrm>
            <a:off x="8047071" y="2237029"/>
            <a:ext cx="1518109" cy="160006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155737"/>
              <a:satOff val="-17335"/>
              <a:lumOff val="-17256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986417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{1E7B8BFE-B9A1-144E-BD45-4FAE2A789768}tf10001069</Template>
  <TotalTime>4068</TotalTime>
  <Words>240</Words>
  <Application>Microsoft Macintosh PowerPoint</Application>
  <PresentationFormat>Widescreen</PresentationFormat>
  <Paragraphs>94</Paragraphs>
  <Slides>18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Avenir Next LT Pro</vt:lpstr>
      <vt:lpstr>AvenirNext LT Pro Medium</vt:lpstr>
      <vt:lpstr>Calibri</vt:lpstr>
      <vt:lpstr>Posterama</vt:lpstr>
      <vt:lpstr>ExploreVTI</vt:lpstr>
      <vt:lpstr>Text Mining</vt:lpstr>
      <vt:lpstr>PowerPoint Presentation</vt:lpstr>
      <vt:lpstr>Outline</vt:lpstr>
      <vt:lpstr>Data Overview</vt:lpstr>
      <vt:lpstr>Data Overview</vt:lpstr>
      <vt:lpstr>Text Processing</vt:lpstr>
      <vt:lpstr>Text Processing</vt:lpstr>
      <vt:lpstr>Text Mining Approach:   Bag of Words</vt:lpstr>
      <vt:lpstr>Findings</vt:lpstr>
      <vt:lpstr>General Polarity</vt:lpstr>
      <vt:lpstr>PowerPoint Presentation</vt:lpstr>
      <vt:lpstr>General Sentiment</vt:lpstr>
      <vt:lpstr>Frequencies</vt:lpstr>
      <vt:lpstr>Frequencies</vt:lpstr>
      <vt:lpstr>Associations</vt:lpstr>
      <vt:lpstr>PowerPoint Presentation</vt:lpstr>
      <vt:lpstr>Recommendations</vt:lpstr>
      <vt:lpstr>Text Mining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Analysis</dc:title>
  <dc:creator>Jack Daoud</dc:creator>
  <cp:lastModifiedBy>Jack Daoud</cp:lastModifiedBy>
  <cp:revision>161</cp:revision>
  <dcterms:created xsi:type="dcterms:W3CDTF">2021-01-16T20:45:38Z</dcterms:created>
  <dcterms:modified xsi:type="dcterms:W3CDTF">2021-01-27T23:45:19Z</dcterms:modified>
</cp:coreProperties>
</file>